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5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>
        <p:scale>
          <a:sx n="70" d="100"/>
          <a:sy n="70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1907-DD43-4CC3-BB3C-315081DA9DB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30F2-8447-4543-AD35-FC9FF3C1A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1907-DD43-4CC3-BB3C-315081DA9DB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30F2-8447-4543-AD35-FC9FF3C1A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1907-DD43-4CC3-BB3C-315081DA9DB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30F2-8447-4543-AD35-FC9FF3C1A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1907-DD43-4CC3-BB3C-315081DA9DB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30F2-8447-4543-AD35-FC9FF3C1A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1907-DD43-4CC3-BB3C-315081DA9DB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30F2-8447-4543-AD35-FC9FF3C1A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1907-DD43-4CC3-BB3C-315081DA9DB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30F2-8447-4543-AD35-FC9FF3C1A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1907-DD43-4CC3-BB3C-315081DA9DB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30F2-8447-4543-AD35-FC9FF3C1A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1907-DD43-4CC3-BB3C-315081DA9DB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430F2-8447-4543-AD35-FC9FF3C1AA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1907-DD43-4CC3-BB3C-315081DA9DB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30F2-8447-4543-AD35-FC9FF3C1A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1907-DD43-4CC3-BB3C-315081DA9DB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E0430F2-8447-4543-AD35-FC9FF3C1A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03C1907-DD43-4CC3-BB3C-315081DA9DB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30F2-8447-4543-AD35-FC9FF3C1A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03C1907-DD43-4CC3-BB3C-315081DA9DB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E0430F2-8447-4543-AD35-FC9FF3C1A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en/1/1e/Whitetowerlondon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6/67/Tower_Of_London_-_White_Tower_March_200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upload.wikimedia.org/wikipedia/commons/f/fa/Tower_Bridge_from_St._Pau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upload.wikimedia.org/wikipedia/commons/8/8b/Tower_bridge_London_Twilight_-_November_2006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533400"/>
            <a:ext cx="6553200" cy="1143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Magna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Carta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9059" y="1752600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Limited Monarchy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971800"/>
            <a:ext cx="792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Tower of London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Parliament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Control of Finances</a:t>
            </a:r>
          </a:p>
          <a:p>
            <a:pPr lvl="1"/>
            <a:r>
              <a:rPr lang="en-US" dirty="0" smtClean="0"/>
              <a:t>Parliament’s power grew over the years because it controlled money issues</a:t>
            </a:r>
          </a:p>
          <a:p>
            <a:pPr lvl="1"/>
            <a:r>
              <a:rPr lang="en-US" dirty="0" smtClean="0"/>
              <a:t>Monarchs needed the approval of Parliament to raise taxes</a:t>
            </a:r>
          </a:p>
          <a:p>
            <a:r>
              <a:rPr lang="en-US" dirty="0" smtClean="0"/>
              <a:t>Without higher taxes, monarchs could not:</a:t>
            </a:r>
          </a:p>
          <a:p>
            <a:pPr lvl="1"/>
            <a:r>
              <a:rPr lang="en-US" dirty="0" smtClean="0"/>
              <a:t>Build roads</a:t>
            </a:r>
          </a:p>
          <a:p>
            <a:pPr lvl="1"/>
            <a:r>
              <a:rPr lang="en-US" dirty="0" smtClean="0"/>
              <a:t>Increase their officials’ salaries</a:t>
            </a:r>
          </a:p>
          <a:p>
            <a:pPr lvl="1"/>
            <a:r>
              <a:rPr lang="en-US" dirty="0" smtClean="0"/>
              <a:t>Pay the expenses of keeping an army</a:t>
            </a:r>
          </a:p>
        </p:txBody>
      </p:sp>
      <p:pic>
        <p:nvPicPr>
          <p:cNvPr id="12296" name="Picture 8" descr="C:\Documents and Settings\ksealy\Local Settings\Temporary Internet Files\Content.IE5\647VE4TW\MCj043232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9137" y="187325"/>
            <a:ext cx="2973629" cy="1600200"/>
          </a:xfrm>
          <a:prstGeom prst="rect">
            <a:avLst/>
          </a:prstGeom>
          <a:noFill/>
        </p:spPr>
      </p:pic>
      <p:pic>
        <p:nvPicPr>
          <p:cNvPr id="12297" name="Picture 9" descr="C:\Documents and Settings\ksealy\Local Settings\Temporary Internet Files\Content.IE5\KIQIS933\MCj042808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267200"/>
            <a:ext cx="1676400" cy="1965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467600" cy="4525963"/>
          </a:xfrm>
        </p:spPr>
        <p:txBody>
          <a:bodyPr/>
          <a:lstStyle/>
          <a:p>
            <a:r>
              <a:rPr lang="en-US" dirty="0" smtClean="0"/>
              <a:t>The English rulers were constantly in need of more money.  To get this money, however, they had to turn to Parliament, and ask for Parliament’s help.</a:t>
            </a:r>
          </a:p>
          <a:p>
            <a:r>
              <a:rPr lang="en-US" dirty="0" smtClean="0"/>
              <a:t>If you were in Parliament, how would you respond?</a:t>
            </a:r>
          </a:p>
          <a:p>
            <a:r>
              <a:rPr lang="en-US" dirty="0" smtClean="0"/>
              <a:t>How do you think the actual members responded?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Tower of London</a:t>
            </a:r>
            <a:endParaRPr lang="en-US" dirty="0"/>
          </a:p>
        </p:txBody>
      </p:sp>
      <p:pic>
        <p:nvPicPr>
          <p:cNvPr id="29698" name="Picture 2" descr="http://upload.wikimedia.org/wikipedia/commons/thumb/b/b6/Tower_of_london_from_swissre.jpg/783px-Tower_of_london_from_swiss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467475" cy="49559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Tower of London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 the Conqueror built strong castles at key points all over the country</a:t>
            </a:r>
          </a:p>
          <a:p>
            <a:r>
              <a:rPr lang="en-US" dirty="0" smtClean="0"/>
              <a:t>Filled the castles with Norman soldiers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Main goal was to keep the English people under control.</a:t>
            </a:r>
          </a:p>
          <a:p>
            <a:pPr lvl="1"/>
            <a:r>
              <a:rPr lang="en-US" dirty="0" smtClean="0"/>
              <a:t>London, the most important city, was said to have had a “vast and fierce populace.”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Tower.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029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Location was carefully chosen – on a hill, near the Thames River</a:t>
            </a:r>
          </a:p>
          <a:p>
            <a:r>
              <a:rPr lang="en-US" dirty="0" smtClean="0"/>
              <a:t>The stone tower was completed in 1078.</a:t>
            </a:r>
          </a:p>
          <a:p>
            <a:pPr lvl="1"/>
            <a:r>
              <a:rPr lang="en-US" dirty="0" smtClean="0"/>
              <a:t>Central tower is known as the “White Tower” because of its limestone</a:t>
            </a:r>
          </a:p>
          <a:p>
            <a:r>
              <a:rPr lang="en-US" dirty="0" smtClean="0"/>
              <a:t>Later kings built many additions to the tower</a:t>
            </a:r>
            <a:endParaRPr lang="en-US" dirty="0"/>
          </a:p>
        </p:txBody>
      </p:sp>
      <p:pic>
        <p:nvPicPr>
          <p:cNvPr id="4" name="Picture 2" descr="File:Whitetowerlond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3676650" cy="490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400" y="6096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 view of the White Tower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Tower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Original purpose?</a:t>
            </a:r>
          </a:p>
          <a:p>
            <a:pPr lvl="1"/>
            <a:r>
              <a:rPr lang="en-US" dirty="0" smtClean="0"/>
              <a:t>Keep Londoners in line, protection of and from them.</a:t>
            </a:r>
          </a:p>
          <a:p>
            <a:r>
              <a:rPr lang="en-US" dirty="0" smtClean="0"/>
              <a:t>In the following centuries?</a:t>
            </a:r>
          </a:p>
          <a:p>
            <a:pPr lvl="1"/>
            <a:r>
              <a:rPr lang="en-US" dirty="0" smtClean="0"/>
              <a:t>Royal residence, fortress, prison, zoo</a:t>
            </a:r>
          </a:p>
          <a:p>
            <a:r>
              <a:rPr lang="en-US" dirty="0" smtClean="0"/>
              <a:t>Served as a scene for battles, banquets, riots, robberies, public executions, secret murders, and terrorist bombings</a:t>
            </a:r>
          </a:p>
          <a:p>
            <a:endParaRPr lang="en-US" dirty="0"/>
          </a:p>
        </p:txBody>
      </p:sp>
      <p:pic>
        <p:nvPicPr>
          <p:cNvPr id="27652" name="Picture 4" descr="http://www.greatbuildings.com/drawings/cid_1121732497_iwa_f243.2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4342" y="1371599"/>
            <a:ext cx="3469658" cy="4867255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5715000" y="6170612"/>
            <a:ext cx="3429000" cy="1588"/>
          </a:xfrm>
          <a:prstGeom prst="line">
            <a:avLst/>
          </a:prstGeom>
          <a:ln w="1270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Tower of London, today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67200" cy="4190999"/>
          </a:xfrm>
        </p:spPr>
        <p:txBody>
          <a:bodyPr>
            <a:normAutofit/>
          </a:bodyPr>
          <a:lstStyle/>
          <a:p>
            <a:r>
              <a:rPr lang="en-US" dirty="0" smtClean="0"/>
              <a:t>Mainly a tourist attraction</a:t>
            </a:r>
          </a:p>
          <a:p>
            <a:pPr lvl="1"/>
            <a:r>
              <a:rPr lang="en-US" dirty="0" smtClean="0"/>
              <a:t>Historical site</a:t>
            </a:r>
          </a:p>
          <a:p>
            <a:pPr lvl="1"/>
            <a:r>
              <a:rPr lang="en-US" dirty="0" smtClean="0"/>
              <a:t>Collection of armor</a:t>
            </a:r>
          </a:p>
          <a:p>
            <a:r>
              <a:rPr lang="en-US" dirty="0" smtClean="0"/>
              <a:t>Britain’s crown jewels are on display at the Tower of London</a:t>
            </a:r>
            <a:endParaRPr lang="en-US" dirty="0"/>
          </a:p>
        </p:txBody>
      </p:sp>
      <p:pic>
        <p:nvPicPr>
          <p:cNvPr id="26626" name="Picture 2" descr="http://farm1.static.flickr.com/200/465364828_6a5bb94f2e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92" y="4495800"/>
            <a:ext cx="3289208" cy="2286000"/>
          </a:xfrm>
          <a:prstGeom prst="rect">
            <a:avLst/>
          </a:prstGeom>
          <a:noFill/>
        </p:spPr>
      </p:pic>
      <p:pic>
        <p:nvPicPr>
          <p:cNvPr id="26628" name="Picture 4" descr="http://farm4.static.flickr.com/3114/3154630806_1a79662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143000"/>
            <a:ext cx="2438400" cy="3251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le:Tower Of London - White Tower March 2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84" y="3276600"/>
            <a:ext cx="6002624" cy="3429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41988" name="Picture 4" descr="http://gallery.nen.gov.uk/gallery_images/0609/0000/0073/plants_081a_m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52400"/>
            <a:ext cx="4556851" cy="3581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629400" y="3886200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Harrington" pitchFamily="82" charset="0"/>
              </a:rPr>
              <a:t>The White Tower</a:t>
            </a:r>
            <a:endParaRPr lang="en-US" sz="6000" b="1" dirty="0">
              <a:latin typeface="Harrington" pitchFamily="82" charset="0"/>
            </a:endParaRPr>
          </a:p>
        </p:txBody>
      </p:sp>
      <p:pic>
        <p:nvPicPr>
          <p:cNvPr id="41992" name="Picture 8" descr="http://prometheus.med.utah.edu/~bwjones/C1705165967/E20070615083458/Media/White%20to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19380"/>
            <a:ext cx="3581400" cy="34620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File:Tower Bridge from St. Pau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0" y="3733800"/>
            <a:ext cx="4368800" cy="3276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4818" name="Picture 2" descr="File:Tower bridge London Twilight - November 200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1"/>
            <a:ext cx="7315200" cy="37033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" y="4114800"/>
            <a:ext cx="4495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latin typeface="Harrington" pitchFamily="82" charset="0"/>
              </a:rPr>
              <a:t>Tower Bridge</a:t>
            </a:r>
          </a:p>
          <a:p>
            <a:endParaRPr lang="en-US" sz="2400" b="1" dirty="0" smtClean="0">
              <a:latin typeface="Harrington" pitchFamily="82" charset="0"/>
            </a:endParaRPr>
          </a:p>
          <a:p>
            <a:r>
              <a:rPr lang="en-US" sz="2400" b="1" dirty="0" smtClean="0">
                <a:latin typeface="Harrington" pitchFamily="82" charset="0"/>
              </a:rPr>
              <a:t>-Not technically part of the Tower of London, but still a key landmark associated with it.</a:t>
            </a:r>
            <a:endParaRPr lang="en-US" sz="2400" b="1" dirty="0">
              <a:latin typeface="Harrington" pitchFamily="82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farm3.static.flickr.com/2413/2334226706_951e1da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38100"/>
            <a:ext cx="3571875" cy="47625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3798" name="Picture 6" descr="http://farm1.static.flickr.com/90/246860282_99a1d5bc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85725"/>
            <a:ext cx="5372100" cy="40290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" y="4699337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Harrington" pitchFamily="82" charset="0"/>
              </a:rPr>
              <a:t>The Jewel House</a:t>
            </a:r>
            <a:endParaRPr lang="en-US" sz="6000" dirty="0">
              <a:latin typeface="Harrington" pitchFamily="82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Introduction. . 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*King John*</a:t>
            </a:r>
          </a:p>
          <a:p>
            <a:pPr lvl="1"/>
            <a:r>
              <a:rPr lang="en-US" dirty="0" smtClean="0"/>
              <a:t>Ruled from 1199-1216</a:t>
            </a:r>
          </a:p>
          <a:p>
            <a:pPr lvl="1"/>
            <a:r>
              <a:rPr lang="en-US" dirty="0" smtClean="0"/>
              <a:t>Much disliked</a:t>
            </a:r>
          </a:p>
          <a:p>
            <a:pPr lvl="2"/>
            <a:r>
              <a:rPr lang="en-US" dirty="0" smtClean="0"/>
              <a:t>Demands for high taxes</a:t>
            </a:r>
          </a:p>
          <a:p>
            <a:pPr lvl="3"/>
            <a:r>
              <a:rPr lang="en-US" dirty="0" smtClean="0"/>
              <a:t>King John was involved in a lot of wars</a:t>
            </a:r>
          </a:p>
          <a:p>
            <a:pPr lvl="2"/>
            <a:r>
              <a:rPr lang="en-US" dirty="0" smtClean="0"/>
              <a:t>Other actions (many oppressive)</a:t>
            </a:r>
          </a:p>
          <a:p>
            <a:pPr lvl="3"/>
            <a:r>
              <a:rPr lang="en-US" dirty="0" smtClean="0"/>
              <a:t>Repeated violations of common law</a:t>
            </a:r>
          </a:p>
          <a:p>
            <a:pPr lvl="3"/>
            <a:r>
              <a:rPr lang="en-US" dirty="0" smtClean="0"/>
              <a:t>Clash with Rome over vacancy of the Archbishop of Canterbury</a:t>
            </a:r>
          </a:p>
          <a:p>
            <a:pPr lvl="1"/>
            <a:r>
              <a:rPr lang="en-US" dirty="0" smtClean="0"/>
              <a:t>Barons eventually rebelled against him</a:t>
            </a:r>
          </a:p>
          <a:p>
            <a:pPr lvl="1"/>
            <a:endParaRPr lang="en-US" dirty="0"/>
          </a:p>
        </p:txBody>
      </p:sp>
      <p:pic>
        <p:nvPicPr>
          <p:cNvPr id="18434" name="Picture 2" descr="http://rds.yahoo.com/_ylt=A0WTb_mRZ5BJuusACoajzbkF/SIG=12hg4dqqu/EXP=1234286865/**http%3A/www.laughtergenealogy.com/bin/histprof/images/joh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1000"/>
            <a:ext cx="2457450" cy="31224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7620000" cy="5897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Who was the king who had to sign the Magna </a:t>
            </a:r>
            <a:r>
              <a:rPr lang="en-US" dirty="0" err="1" smtClean="0"/>
              <a:t>Carta</a:t>
            </a:r>
            <a:r>
              <a:rPr lang="en-US" dirty="0" smtClean="0"/>
              <a:t>?</a:t>
            </a:r>
          </a:p>
          <a:p>
            <a:pPr marL="962406" lvl="1" indent="-514350">
              <a:buNone/>
            </a:pPr>
            <a:r>
              <a:rPr lang="en-US" dirty="0" smtClean="0"/>
              <a:t>1.  Henry IV	2.  William the Conqueror</a:t>
            </a:r>
          </a:p>
          <a:p>
            <a:pPr marL="962406" lvl="1" indent="-514350">
              <a:buNone/>
            </a:pPr>
            <a:r>
              <a:rPr lang="en-US" dirty="0" smtClean="0"/>
              <a:t>3.  John		4.  Henry II</a:t>
            </a:r>
          </a:p>
          <a:p>
            <a:pPr marL="962406" lvl="1" indent="-514350">
              <a:buNone/>
            </a:pPr>
            <a:endParaRPr lang="en-US" dirty="0" smtClean="0"/>
          </a:p>
          <a:p>
            <a:pPr marL="463550" lvl="1" indent="-463550">
              <a:buNone/>
            </a:pPr>
            <a:r>
              <a:rPr lang="en-US" sz="3000" dirty="0" smtClean="0"/>
              <a:t>Name the traditions and developments in government that happened under John’s reign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I.  </a:t>
            </a:r>
            <a:r>
              <a:rPr lang="en-US" sz="4400" dirty="0" smtClean="0"/>
              <a:t>*The Magna </a:t>
            </a:r>
            <a:r>
              <a:rPr lang="en-US" sz="4400" dirty="0" err="1" smtClean="0"/>
              <a:t>Carta</a:t>
            </a:r>
            <a:r>
              <a:rPr lang="en-US" sz="4400" dirty="0" smtClean="0"/>
              <a:t>*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953000" cy="3429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“Great Charter”</a:t>
            </a:r>
          </a:p>
          <a:p>
            <a:r>
              <a:rPr lang="en-US" dirty="0" smtClean="0"/>
              <a:t>Signed in 1215</a:t>
            </a:r>
          </a:p>
          <a:p>
            <a:r>
              <a:rPr lang="en-US" dirty="0" smtClean="0"/>
              <a:t>The king agrees to recognize the rights and privileges of the barons</a:t>
            </a:r>
          </a:p>
          <a:p>
            <a:r>
              <a:rPr lang="en-US" dirty="0" smtClean="0"/>
              <a:t>Recognizes three key rights</a:t>
            </a:r>
            <a:endParaRPr lang="en-US" dirty="0"/>
          </a:p>
        </p:txBody>
      </p:sp>
      <p:pic>
        <p:nvPicPr>
          <p:cNvPr id="17410" name="Picture 2" descr="http://rds.yahoo.com/_ylt=A0WTb_zRW4xJCUoBsGujzbkF/SIG=12nbvmaut/EXP=1234021713/**http%3A/web4j1.lane.edu/~owens/graphics/constitution/magna_cart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457200"/>
            <a:ext cx="3397704" cy="6172200"/>
          </a:xfrm>
          <a:prstGeom prst="rect">
            <a:avLst/>
          </a:prstGeom>
          <a:noFill/>
        </p:spPr>
      </p:pic>
      <p:pic>
        <p:nvPicPr>
          <p:cNvPr id="17411" name="Picture 3" descr="C:\Documents and Settings\ksealy\Local Settings\Temporary Internet Files\Content.IE5\T3FZQDTI\MCj041165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275848"/>
            <a:ext cx="1905000" cy="2582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 Taxation only with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that no unusual taxes “may be imposed in our kingdom except by the common council of our kingdom”</a:t>
            </a:r>
          </a:p>
          <a:p>
            <a:r>
              <a:rPr lang="en-US" dirty="0" smtClean="0"/>
              <a:t>This came to mean that the English monarch needed the approval of the representatives of the people to impose taxes</a:t>
            </a:r>
            <a:endParaRPr lang="en-US" dirty="0"/>
          </a:p>
        </p:txBody>
      </p:sp>
      <p:pic>
        <p:nvPicPr>
          <p:cNvPr id="16387" name="Picture 3" descr="C:\Documents and Settings\ksealy\Local Settings\Temporary Internet Files\Content.IE5\647VE4TW\MCj043984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"/>
            <a:ext cx="2070100" cy="1301750"/>
          </a:xfrm>
          <a:prstGeom prst="rect">
            <a:avLst/>
          </a:prstGeom>
          <a:noFill/>
        </p:spPr>
      </p:pic>
      <p:pic>
        <p:nvPicPr>
          <p:cNvPr id="16388" name="Picture 4" descr="C:\Documents and Settings\ksealy\Local Settings\Temporary Internet Files\Content.IE5\KIQIS933\MCj025066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0675" y="4484688"/>
            <a:ext cx="2001838" cy="21415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Right to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“No freeman [can] be taken or imprisoned or dispossessed or banished or in any way destroyed . . . except by the lawful judgment of his peers or by the law of the land.”</a:t>
            </a:r>
          </a:p>
          <a:p>
            <a:r>
              <a:rPr lang="en-US" dirty="0" smtClean="0"/>
              <a:t>Originally meant  that those accused of a crime would be tried by their fellow barons . . .</a:t>
            </a:r>
          </a:p>
        </p:txBody>
      </p:sp>
      <p:pic>
        <p:nvPicPr>
          <p:cNvPr id="1026" name="Picture 2" descr="C:\Documents and Settings\ksealy\Local Settings\Temporary Internet Files\Content.IE5\T3FZQDTI\MCj028743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04800"/>
            <a:ext cx="2912198" cy="2298071"/>
          </a:xfrm>
          <a:prstGeom prst="rect">
            <a:avLst/>
          </a:prstGeom>
          <a:noFill/>
        </p:spPr>
      </p:pic>
      <p:pic>
        <p:nvPicPr>
          <p:cNvPr id="1039" name="Picture 15" descr="C:\Documents and Settings\ksealy\Local Settings\Temporary Internet Files\Content.IE5\647VE4TW\MCj043487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95886"/>
            <a:ext cx="3047714" cy="3047714"/>
          </a:xfrm>
          <a:prstGeom prst="rect">
            <a:avLst/>
          </a:prstGeom>
          <a:noFill/>
        </p:spPr>
      </p:pic>
      <p:sp>
        <p:nvSpPr>
          <p:cNvPr id="19" name="Arc 18"/>
          <p:cNvSpPr/>
          <p:nvPr/>
        </p:nvSpPr>
        <p:spPr>
          <a:xfrm rot="21021454" flipH="1">
            <a:off x="7551214" y="3726989"/>
            <a:ext cx="449129" cy="45719"/>
          </a:xfrm>
          <a:prstGeom prst="arc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20000" y="37338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934200" y="3733800"/>
            <a:ext cx="381000" cy="76200"/>
            <a:chOff x="6934200" y="3733800"/>
            <a:chExt cx="381000" cy="76200"/>
          </a:xfrm>
        </p:grpSpPr>
        <p:sp>
          <p:nvSpPr>
            <p:cNvPr id="18" name="Arc 17"/>
            <p:cNvSpPr/>
            <p:nvPr/>
          </p:nvSpPr>
          <p:spPr>
            <a:xfrm>
              <a:off x="6934200" y="3733800"/>
              <a:ext cx="381000" cy="76200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162800" y="37338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Arc 22"/>
          <p:cNvSpPr/>
          <p:nvPr/>
        </p:nvSpPr>
        <p:spPr>
          <a:xfrm>
            <a:off x="6705600" y="4114800"/>
            <a:ext cx="914400" cy="45719"/>
          </a:xfrm>
          <a:prstGeom prst="arc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038600" cy="4267200"/>
          </a:xfrm>
        </p:spPr>
        <p:txBody>
          <a:bodyPr/>
          <a:lstStyle/>
          <a:p>
            <a:r>
              <a:rPr lang="en-US" dirty="0" smtClean="0"/>
              <a:t>In time, this expanded to mean that any accused person had a right to a trail by jury</a:t>
            </a:r>
          </a:p>
          <a:p>
            <a:r>
              <a:rPr lang="en-US" dirty="0" smtClean="0"/>
              <a:t>Could not be imprisoned unless found guilty in court.</a:t>
            </a:r>
            <a:endParaRPr lang="en-US" dirty="0"/>
          </a:p>
        </p:txBody>
      </p:sp>
      <p:pic>
        <p:nvPicPr>
          <p:cNvPr id="2050" name="Picture 2" descr="C:\Documents and Settings\ksealy\Local Settings\Temporary Internet Files\Content.IE5\KIQIS933\MCj024048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1000"/>
            <a:ext cx="3275686" cy="2241689"/>
          </a:xfrm>
          <a:prstGeom prst="rect">
            <a:avLst/>
          </a:prstGeom>
          <a:noFill/>
        </p:spPr>
      </p:pic>
      <p:pic>
        <p:nvPicPr>
          <p:cNvPr id="2052" name="Picture 4" descr="C:\Documents and Settings\ksealy\Local Settings\Temporary Internet Files\Content.IE5\647VE4TW\MCj029088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429000"/>
            <a:ext cx="3048000" cy="27714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Limits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Monarchs could not rule any way they pleased</a:t>
            </a:r>
          </a:p>
          <a:p>
            <a:r>
              <a:rPr lang="en-US" dirty="0" smtClean="0"/>
              <a:t>Monarchs had to govern according to the law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53000" y="1219200"/>
            <a:ext cx="3733800" cy="4926207"/>
            <a:chOff x="4953000" y="1447800"/>
            <a:chExt cx="3733800" cy="4926207"/>
          </a:xfrm>
        </p:grpSpPr>
        <p:pic>
          <p:nvPicPr>
            <p:cNvPr id="14338" name="Picture 2" descr="http://rds.yahoo.com/_ylt=A0WTbx_aWIxJ_BIBVj6jzbkF/SIG=13ttrutve/EXP=1234020954/**http%3A/d.yimg.com/us.yimg.com/p/ap/20090203/capt.f7fd630209934789bd2f22601bb683bc.blagojevich_nysw11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3000" y="1447800"/>
              <a:ext cx="3733800" cy="4926207"/>
            </a:xfrm>
            <a:prstGeom prst="rect">
              <a:avLst/>
            </a:prstGeom>
            <a:noFill/>
          </p:spPr>
        </p:pic>
        <p:pic>
          <p:nvPicPr>
            <p:cNvPr id="14340" name="Picture 4" descr="http://rds.yahoo.com/_ylt=A0WTbx.eWYxJpBIBZA2jzbkF/SIG=11ndjcrmc/EXP=1234021150/**http%3A/isaalmasih.net/isa/crow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167273">
              <a:off x="7384493" y="1483600"/>
              <a:ext cx="1210944" cy="819716"/>
            </a:xfrm>
            <a:prstGeom prst="rect">
              <a:avLst/>
            </a:prstGeom>
            <a:noFill/>
          </p:spPr>
        </p:pic>
        <p:pic>
          <p:nvPicPr>
            <p:cNvPr id="14342" name="Picture 6" descr="http://rds.yahoo.com/_ylt=A0WTb_k_WoxJsmYArIGjzbkF/SIG=13b70g76e/EXP=1234021311/**http%3A/www.newcovenantworship.com/Images%2520Jewelry/scepter%2520of%2520uprightness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1447800"/>
              <a:ext cx="828675" cy="3810000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4419600" y="60592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part is why Rod would have never been a successful king.</a:t>
            </a:r>
            <a:endParaRPr lang="en-US" b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 Limited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48768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*Magna </a:t>
            </a:r>
            <a:r>
              <a:rPr lang="en-US" dirty="0" err="1" smtClean="0"/>
              <a:t>Carta</a:t>
            </a:r>
            <a:r>
              <a:rPr lang="en-US" dirty="0" smtClean="0"/>
              <a:t>* protected basic rights of the people</a:t>
            </a:r>
          </a:p>
          <a:p>
            <a:r>
              <a:rPr lang="en-US" dirty="0" smtClean="0"/>
              <a:t>Other limits on power grew out of the development of the English Parliament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Clr>
                <a:schemeClr val="accent1"/>
              </a:buClr>
              <a:buFont typeface="Wingdings 2" pitchFamily="18" charset="2"/>
              <a:buChar char=""/>
            </a:pPr>
            <a:r>
              <a:rPr lang="en-US" sz="2400" dirty="0" smtClean="0"/>
              <a:t> </a:t>
            </a:r>
            <a:r>
              <a:rPr lang="en-US" sz="3000" dirty="0" smtClean="0"/>
              <a:t>Limited Monarchy – a government in which limits are set on the ruler’s powers.</a:t>
            </a:r>
          </a:p>
          <a:p>
            <a:endParaRPr lang="en-US" dirty="0"/>
          </a:p>
        </p:txBody>
      </p:sp>
      <p:pic>
        <p:nvPicPr>
          <p:cNvPr id="23560" name="Picture 8" descr="http://rds.yahoo.com/_ylt=A0WTb_m1eYxJu4oAmWOjzbkF/SIG=12m8hn10l/EXP=1234029365/**http%3A/www.eg.bucknell.edu/~hyde/England/PicsJan3/02Parli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8605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Parliament is set up. . .</a:t>
            </a:r>
            <a:endParaRPr lang="en-US" dirty="0"/>
          </a:p>
        </p:txBody>
      </p:sp>
      <p:pic>
        <p:nvPicPr>
          <p:cNvPr id="8" name="Picture 3" descr="http://rds.yahoo.com/_ylt=A0WTefZuc4xJAIABAnyjzbkF/SIG=11pg5dh42/EXP=1234027758/**http%3A/arthur.150m.com/misc/house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2336" y="2057400"/>
            <a:ext cx="3891064" cy="4191001"/>
          </a:xfrm>
          <a:prstGeom prst="rect">
            <a:avLst/>
          </a:prstGeom>
          <a:solidFill>
            <a:srgbClr val="FF0000"/>
          </a:solidFill>
        </p:spPr>
      </p:pic>
      <p:grpSp>
        <p:nvGrpSpPr>
          <p:cNvPr id="15" name="Group 14"/>
          <p:cNvGrpSpPr/>
          <p:nvPr/>
        </p:nvGrpSpPr>
        <p:grpSpPr>
          <a:xfrm>
            <a:off x="457200" y="2057399"/>
            <a:ext cx="3891064" cy="4191001"/>
            <a:chOff x="457200" y="2057399"/>
            <a:chExt cx="3891064" cy="4191001"/>
          </a:xfrm>
        </p:grpSpPr>
        <p:pic>
          <p:nvPicPr>
            <p:cNvPr id="20483" name="Picture 3" descr="http://rds.yahoo.com/_ylt=A0WTefZuc4xJAIABAnyjzbkF/SIG=11pg5dh42/EXP=1234027758/**http%3A/arthur.150m.com/misc/house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57200" y="2057399"/>
              <a:ext cx="3891064" cy="4191001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914400" y="3352800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Arial Narrow" pitchFamily="34" charset="0"/>
                </a:rPr>
                <a:t>HOUSE OF LORDS</a:t>
              </a:r>
              <a:endParaRPr lang="en-US" sz="2800" b="1" u="sng" dirty="0">
                <a:latin typeface="Arial Narrow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" y="4038600"/>
              <a:ext cx="2667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000" b="1" dirty="0" smtClean="0"/>
                <a:t>Bishops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b="1" dirty="0" smtClean="0"/>
                <a:t>Great Nobles</a:t>
              </a:r>
              <a:endParaRPr lang="en-US" sz="2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76800" y="2133599"/>
            <a:ext cx="3891064" cy="4191001"/>
            <a:chOff x="4876800" y="2133599"/>
            <a:chExt cx="3891064" cy="4191001"/>
          </a:xfrm>
        </p:grpSpPr>
        <p:pic>
          <p:nvPicPr>
            <p:cNvPr id="7" name="Picture 3" descr="http://rds.yahoo.com/_ylt=A0WTefZuc4xJAIABAnyjzbkF/SIG=11pg5dh42/EXP=1234027758/**http%3A/arthur.150m.com/misc/house.gi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76800" y="2133599"/>
              <a:ext cx="3891064" cy="4191001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181600" y="3429000"/>
              <a:ext cx="3581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Arial Narrow" pitchFamily="34" charset="0"/>
                </a:rPr>
                <a:t>HOUSE OF COMMONS</a:t>
              </a:r>
              <a:endParaRPr lang="en-US" sz="2800" b="1" u="sng" dirty="0">
                <a:latin typeface="Arial Narrow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0200" y="4114800"/>
              <a:ext cx="266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000" b="1" dirty="0" smtClean="0"/>
                <a:t>Lesser land-owners (knights)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b="1" dirty="0" smtClean="0"/>
                <a:t>Townspeople</a:t>
              </a:r>
              <a:endParaRPr lang="en-US" sz="2000" b="1" dirty="0"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376</TotalTime>
  <Words>664</Words>
  <Application>Microsoft Office PowerPoint</Application>
  <PresentationFormat>On-screen Show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Slide 1</vt:lpstr>
      <vt:lpstr>Introduction. . .</vt:lpstr>
      <vt:lpstr>I.  *The Magna Carta*</vt:lpstr>
      <vt:lpstr>1.  Taxation only with representation</vt:lpstr>
      <vt:lpstr>2.  Right to trial</vt:lpstr>
      <vt:lpstr>Slide 6</vt:lpstr>
      <vt:lpstr>3.  Limits to power</vt:lpstr>
      <vt:lpstr>II.  Limited Monarchy</vt:lpstr>
      <vt:lpstr>How Parliament is set up. . .</vt:lpstr>
      <vt:lpstr>Parliament</vt:lpstr>
      <vt:lpstr>Slide 11</vt:lpstr>
      <vt:lpstr>The Tower of London</vt:lpstr>
      <vt:lpstr>The Tower of London</vt:lpstr>
      <vt:lpstr>Making the Tower. . .</vt:lpstr>
      <vt:lpstr>Purpose of the Tower</vt:lpstr>
      <vt:lpstr>The Tower of London, today . . .</vt:lpstr>
      <vt:lpstr>Slide 17</vt:lpstr>
      <vt:lpstr>Slide 18</vt:lpstr>
      <vt:lpstr>Slide 19</vt:lpstr>
      <vt:lpstr>Slide 20</vt:lpstr>
    </vt:vector>
  </TitlesOfParts>
  <Company>lwhs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lwhs</dc:creator>
  <cp:lastModifiedBy>LWHS</cp:lastModifiedBy>
  <cp:revision>57</cp:revision>
  <dcterms:created xsi:type="dcterms:W3CDTF">2009-02-06T15:11:24Z</dcterms:created>
  <dcterms:modified xsi:type="dcterms:W3CDTF">2011-02-14T15:54:29Z</dcterms:modified>
</cp:coreProperties>
</file>