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4" r:id="rId6"/>
    <p:sldId id="265" r:id="rId7"/>
    <p:sldId id="266" r:id="rId8"/>
    <p:sldId id="267" r:id="rId9"/>
    <p:sldId id="268" r:id="rId10"/>
    <p:sldId id="269" r:id="rId11"/>
    <p:sldId id="270" r:id="rId12"/>
    <p:sldId id="271" r:id="rId13"/>
    <p:sldId id="272" r:id="rId14"/>
    <p:sldId id="273" r:id="rId15"/>
    <p:sldId id="274" r:id="rId16"/>
    <p:sldId id="275" r:id="rId17"/>
    <p:sldId id="259" r:id="rId18"/>
    <p:sldId id="261" r:id="rId19"/>
    <p:sldId id="263"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F99BF0-C31A-421E-8242-5C0D32AE5C9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99BF0-C31A-421E-8242-5C0D32AE5C9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99BF0-C31A-421E-8242-5C0D32AE5C9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F99BF0-C31A-421E-8242-5C0D32AE5C9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99BF0-C31A-421E-8242-5C0D32AE5C9A}"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F99BF0-C31A-421E-8242-5C0D32AE5C9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F99BF0-C31A-421E-8242-5C0D32AE5C9A}"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F99BF0-C31A-421E-8242-5C0D32AE5C9A}"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99BF0-C31A-421E-8242-5C0D32AE5C9A}"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99BF0-C31A-421E-8242-5C0D32AE5C9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99BF0-C31A-421E-8242-5C0D32AE5C9A}"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F2C9FC-CC27-449D-85F9-C5043B56E5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99BF0-C31A-421E-8242-5C0D32AE5C9A}" type="datetimeFigureOut">
              <a:rPr lang="en-US" smtClean="0"/>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2C9FC-CC27-449D-85F9-C5043B56E5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t>Christianity</a:t>
            </a:r>
            <a:endParaRPr lang="en-US" dirty="0"/>
          </a:p>
        </p:txBody>
      </p:sp>
      <p:pic>
        <p:nvPicPr>
          <p:cNvPr id="1026" name="Picture 2" descr="http://www.lope.ca/halo/christian3.jpg"/>
          <p:cNvPicPr>
            <a:picLocks noChangeAspect="1" noChangeArrowheads="1"/>
          </p:cNvPicPr>
          <p:nvPr/>
        </p:nvPicPr>
        <p:blipFill>
          <a:blip r:embed="rId2" cstate="print"/>
          <a:srcRect/>
          <a:stretch>
            <a:fillRect/>
          </a:stretch>
        </p:blipFill>
        <p:spPr bwMode="auto">
          <a:xfrm>
            <a:off x="2438400" y="1828800"/>
            <a:ext cx="4191000" cy="428244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Toleration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were allowed to keep many of their own religious customs.</a:t>
            </a:r>
          </a:p>
          <a:p>
            <a:r>
              <a:rPr lang="en-US" dirty="0" smtClean="0"/>
              <a:t>Hebrews or Jews, had considerable religious freedom.</a:t>
            </a:r>
          </a:p>
          <a:p>
            <a:r>
              <a:rPr lang="en-US" dirty="0" smtClean="0"/>
              <a:t>Other conquered peoples were required to show their loyalty to Rome through rituals honoring the emperor.</a:t>
            </a:r>
          </a:p>
          <a:p>
            <a:r>
              <a:rPr lang="en-US" dirty="0" smtClean="0"/>
              <a:t>Jews did not have to take part because of their belief in one God.</a:t>
            </a:r>
          </a:p>
          <a:p>
            <a:r>
              <a:rPr lang="en-US" dirty="0" smtClean="0"/>
              <a:t>Rome established a line of Jewish kings named Herod on the throne in Judaea.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Messiah</a:t>
            </a:r>
            <a:endParaRPr lang="en-US" dirty="0"/>
          </a:p>
        </p:txBody>
      </p:sp>
      <p:sp>
        <p:nvSpPr>
          <p:cNvPr id="3" name="Content Placeholder 2"/>
          <p:cNvSpPr>
            <a:spLocks noGrp="1"/>
          </p:cNvSpPr>
          <p:nvPr>
            <p:ph sz="half" idx="1"/>
          </p:nvPr>
        </p:nvSpPr>
        <p:spPr/>
        <p:txBody>
          <a:bodyPr/>
          <a:lstStyle/>
          <a:p>
            <a:r>
              <a:rPr lang="en-US" dirty="0" smtClean="0"/>
              <a:t>Define Messiah</a:t>
            </a:r>
          </a:p>
          <a:p>
            <a:r>
              <a:rPr lang="en-US" dirty="0" smtClean="0"/>
              <a:t>Savior</a:t>
            </a:r>
          </a:p>
          <a:p>
            <a:r>
              <a:rPr lang="en-US" dirty="0" smtClean="0"/>
              <a:t>The Jews were wishing for the messiah to come and give them freedom from the Romans and bring an age of peace and prosperity.</a:t>
            </a:r>
            <a:endParaRPr lang="en-US" dirty="0"/>
          </a:p>
        </p:txBody>
      </p:sp>
      <p:pic>
        <p:nvPicPr>
          <p:cNvPr id="13314" name="Picture 2" descr="http://southmacombchurchofchrist.org/wp-content/uploads/2012/02/Messiah.jpg"/>
          <p:cNvPicPr>
            <a:picLocks noChangeAspect="1" noChangeArrowheads="1"/>
          </p:cNvPicPr>
          <p:nvPr/>
        </p:nvPicPr>
        <p:blipFill>
          <a:blip r:embed="rId2" cstate="print"/>
          <a:srcRect/>
          <a:stretch>
            <a:fillRect/>
          </a:stretch>
        </p:blipFill>
        <p:spPr bwMode="auto">
          <a:xfrm>
            <a:off x="4953000" y="1600200"/>
            <a:ext cx="3438525" cy="40481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Teachings of Jesus</a:t>
            </a:r>
            <a:endParaRPr lang="en-US" dirty="0"/>
          </a:p>
        </p:txBody>
      </p:sp>
      <p:sp>
        <p:nvSpPr>
          <p:cNvPr id="6" name="Content Placeholder 5"/>
          <p:cNvSpPr>
            <a:spLocks noGrp="1"/>
          </p:cNvSpPr>
          <p:nvPr>
            <p:ph idx="1"/>
          </p:nvPr>
        </p:nvSpPr>
        <p:spPr/>
        <p:txBody>
          <a:bodyPr/>
          <a:lstStyle/>
          <a:p>
            <a:r>
              <a:rPr lang="en-US" dirty="0" smtClean="0"/>
              <a:t>In a group of 4…</a:t>
            </a:r>
          </a:p>
          <a:p>
            <a:r>
              <a:rPr lang="en-US" dirty="0" smtClean="0"/>
              <a:t>You will design a mind-map describing Jesus’ life.</a:t>
            </a:r>
          </a:p>
          <a:p>
            <a:r>
              <a:rPr lang="en-US" dirty="0" smtClean="0"/>
              <a:t>You will have 5 minutes to complete this assignment.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Teachings of Jesus</a:t>
            </a:r>
            <a:endParaRPr lang="en-US" dirty="0"/>
          </a:p>
        </p:txBody>
      </p:sp>
      <p:sp>
        <p:nvSpPr>
          <p:cNvPr id="3" name="Content Placeholder 2"/>
          <p:cNvSpPr>
            <a:spLocks noGrp="1"/>
          </p:cNvSpPr>
          <p:nvPr>
            <p:ph idx="1"/>
          </p:nvPr>
        </p:nvSpPr>
        <p:spPr/>
        <p:txBody>
          <a:bodyPr/>
          <a:lstStyle/>
          <a:p>
            <a:r>
              <a:rPr lang="en-US" dirty="0" smtClean="0"/>
              <a:t>Morality – doing good</a:t>
            </a:r>
          </a:p>
          <a:p>
            <a:r>
              <a:rPr lang="en-US" dirty="0" smtClean="0"/>
              <a:t>Forgiveness</a:t>
            </a:r>
          </a:p>
          <a:p>
            <a:r>
              <a:rPr lang="en-US" dirty="0" smtClean="0"/>
              <a:t>***Salvation***</a:t>
            </a:r>
          </a:p>
          <a:p>
            <a:r>
              <a:rPr lang="en-US" dirty="0" smtClean="0"/>
              <a:t>Do unto others</a:t>
            </a:r>
          </a:p>
          <a:p>
            <a:r>
              <a:rPr lang="en-US" dirty="0" smtClean="0"/>
              <a:t>Give to poor</a:t>
            </a:r>
          </a:p>
          <a:p>
            <a:r>
              <a:rPr lang="en-US" dirty="0" smtClean="0"/>
              <a:t>Turn the other cheek</a:t>
            </a:r>
            <a:endParaRPr lang="en-US" dirty="0"/>
          </a:p>
        </p:txBody>
      </p:sp>
      <p:pic>
        <p:nvPicPr>
          <p:cNvPr id="29700" name="Picture 4" descr="pantokrator-serbian-5.jpg"/>
          <p:cNvPicPr>
            <a:picLocks noChangeAspect="1" noChangeArrowheads="1"/>
          </p:cNvPicPr>
          <p:nvPr/>
        </p:nvPicPr>
        <p:blipFill>
          <a:blip r:embed="rId2" cstate="print"/>
          <a:srcRect/>
          <a:stretch>
            <a:fillRect/>
          </a:stretch>
        </p:blipFill>
        <p:spPr bwMode="auto">
          <a:xfrm>
            <a:off x="5029200" y="1371600"/>
            <a:ext cx="3429000" cy="5029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Teachings of Augustine</a:t>
            </a:r>
            <a:endParaRPr lang="en-US" dirty="0"/>
          </a:p>
        </p:txBody>
      </p:sp>
      <p:sp>
        <p:nvSpPr>
          <p:cNvPr id="3" name="Content Placeholder 2"/>
          <p:cNvSpPr>
            <a:spLocks noGrp="1"/>
          </p:cNvSpPr>
          <p:nvPr>
            <p:ph idx="1"/>
          </p:nvPr>
        </p:nvSpPr>
        <p:spPr/>
        <p:txBody>
          <a:bodyPr/>
          <a:lstStyle/>
          <a:p>
            <a:r>
              <a:rPr lang="en-US" dirty="0" smtClean="0"/>
              <a:t>Define “Fathers of the Church”</a:t>
            </a:r>
          </a:p>
          <a:p>
            <a:r>
              <a:rPr lang="en-US" dirty="0" smtClean="0"/>
              <a:t>Early Christian thinkers and writers</a:t>
            </a:r>
          </a:p>
          <a:p>
            <a:r>
              <a:rPr lang="en-US" dirty="0" smtClean="0"/>
              <a:t>Social unrest started back up in the 400’s with the barbarian invasions.</a:t>
            </a:r>
          </a:p>
          <a:p>
            <a:r>
              <a:rPr lang="en-US" dirty="0" smtClean="0"/>
              <a:t>People thought that the ancient gods were punishing the Romans</a:t>
            </a:r>
            <a:endParaRPr lang="en-US" dirty="0"/>
          </a:p>
        </p:txBody>
      </p:sp>
      <p:pic>
        <p:nvPicPr>
          <p:cNvPr id="28674" name="Picture 2" descr="http://www.prca.org/books/portraits/300px-Augustine_of_Hippo.jpg"/>
          <p:cNvPicPr>
            <a:picLocks noChangeAspect="1" noChangeArrowheads="1"/>
          </p:cNvPicPr>
          <p:nvPr/>
        </p:nvPicPr>
        <p:blipFill>
          <a:blip r:embed="rId2" cstate="print"/>
          <a:srcRect/>
          <a:stretch>
            <a:fillRect/>
          </a:stretch>
        </p:blipFill>
        <p:spPr bwMode="auto">
          <a:xfrm>
            <a:off x="4876800" y="4436058"/>
            <a:ext cx="1676400" cy="221239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4"/>
                                        </p:tgtEl>
                                        <p:attrNameLst>
                                          <p:attrName>style.visibility</p:attrName>
                                        </p:attrNameLst>
                                      </p:cBhvr>
                                      <p:to>
                                        <p:strVal val="visible"/>
                                      </p:to>
                                    </p:set>
                                    <p:anim calcmode="lin" valueType="num">
                                      <p:cBhvr additive="base">
                                        <p:cTn id="31" dur="500" fill="hold"/>
                                        <p:tgtEl>
                                          <p:spTgt spid="28674"/>
                                        </p:tgtEl>
                                        <p:attrNameLst>
                                          <p:attrName>ppt_x</p:attrName>
                                        </p:attrNameLst>
                                      </p:cBhvr>
                                      <p:tavLst>
                                        <p:tav tm="0">
                                          <p:val>
                                            <p:strVal val="#ppt_x"/>
                                          </p:val>
                                        </p:tav>
                                        <p:tav tm="100000">
                                          <p:val>
                                            <p:strVal val="#ppt_x"/>
                                          </p:val>
                                        </p:tav>
                                      </p:tavLst>
                                    </p:anim>
                                    <p:anim calcmode="lin" valueType="num">
                                      <p:cBhvr additive="base">
                                        <p:cTn id="32"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Teachings of Augustine</a:t>
            </a:r>
            <a:endParaRPr lang="en-US" dirty="0"/>
          </a:p>
        </p:txBody>
      </p:sp>
      <p:sp>
        <p:nvSpPr>
          <p:cNvPr id="3" name="Content Placeholder 2"/>
          <p:cNvSpPr>
            <a:spLocks noGrp="1"/>
          </p:cNvSpPr>
          <p:nvPr>
            <p:ph idx="1"/>
          </p:nvPr>
        </p:nvSpPr>
        <p:spPr>
          <a:xfrm>
            <a:off x="457200" y="1600201"/>
            <a:ext cx="8229600" cy="1295400"/>
          </a:xfrm>
        </p:spPr>
        <p:txBody>
          <a:bodyPr/>
          <a:lstStyle/>
          <a:p>
            <a:r>
              <a:rPr lang="en-US" dirty="0" smtClean="0"/>
              <a:t>Augustine wrote a book called </a:t>
            </a:r>
            <a:r>
              <a:rPr lang="en-US" i="1" dirty="0" smtClean="0"/>
              <a:t>The City of God.</a:t>
            </a:r>
            <a:endParaRPr lang="en-US" dirty="0" smtClean="0"/>
          </a:p>
          <a:p>
            <a:r>
              <a:rPr lang="en-US" dirty="0" smtClean="0"/>
              <a:t>It outlined what a true Christian should be.</a:t>
            </a:r>
            <a:endParaRPr lang="en-US" dirty="0"/>
          </a:p>
        </p:txBody>
      </p:sp>
      <p:pic>
        <p:nvPicPr>
          <p:cNvPr id="31746" name="Picture 2" descr="The City of God"/>
          <p:cNvPicPr>
            <a:picLocks noChangeAspect="1" noChangeArrowheads="1"/>
          </p:cNvPicPr>
          <p:nvPr/>
        </p:nvPicPr>
        <p:blipFill>
          <a:blip r:embed="rId2" cstate="print"/>
          <a:srcRect/>
          <a:stretch>
            <a:fillRect/>
          </a:stretch>
        </p:blipFill>
        <p:spPr bwMode="auto">
          <a:xfrm>
            <a:off x="3200400" y="2819400"/>
            <a:ext cx="2476500" cy="37242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6"/>
                                        </p:tgtEl>
                                        <p:attrNameLst>
                                          <p:attrName>style.visibility</p:attrName>
                                        </p:attrNameLst>
                                      </p:cBhvr>
                                      <p:to>
                                        <p:strVal val="visible"/>
                                      </p:to>
                                    </p:set>
                                    <p:anim calcmode="lin" valueType="num">
                                      <p:cBhvr additive="base">
                                        <p:cTn id="19" dur="500" fill="hold"/>
                                        <p:tgtEl>
                                          <p:spTgt spid="31746"/>
                                        </p:tgtEl>
                                        <p:attrNameLst>
                                          <p:attrName>ppt_x</p:attrName>
                                        </p:attrNameLst>
                                      </p:cBhvr>
                                      <p:tavLst>
                                        <p:tav tm="0">
                                          <p:val>
                                            <p:strVal val="#ppt_x"/>
                                          </p:val>
                                        </p:tav>
                                        <p:tav tm="100000">
                                          <p:val>
                                            <p:strVal val="#ppt_x"/>
                                          </p:val>
                                        </p:tav>
                                      </p:tavLst>
                                    </p:anim>
                                    <p:anim calcmode="lin" valueType="num">
                                      <p:cBhvr additive="base">
                                        <p:cTn id="20"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According to Augustine, what is a true Christian?</a:t>
            </a:r>
            <a:endParaRPr lang="en-US" dirty="0"/>
          </a:p>
        </p:txBody>
      </p:sp>
      <p:sp>
        <p:nvSpPr>
          <p:cNvPr id="3" name="Content Placeholder 2"/>
          <p:cNvSpPr>
            <a:spLocks noGrp="1"/>
          </p:cNvSpPr>
          <p:nvPr>
            <p:ph idx="1"/>
          </p:nvPr>
        </p:nvSpPr>
        <p:spPr/>
        <p:txBody>
          <a:bodyPr>
            <a:normAutofit lnSpcReduction="10000"/>
          </a:bodyPr>
          <a:lstStyle/>
          <a:p>
            <a:r>
              <a:rPr lang="en-US" dirty="0" smtClean="0"/>
              <a:t>A citizen of a heavenly city that could never be destroyed by ungodly barbarians.</a:t>
            </a:r>
          </a:p>
          <a:p>
            <a:r>
              <a:rPr lang="en-US" dirty="0" smtClean="0"/>
              <a:t>Only an individual’s salvation mattered not the cities or empires.</a:t>
            </a:r>
          </a:p>
          <a:p>
            <a:r>
              <a:rPr lang="en-US" dirty="0" smtClean="0"/>
              <a:t>Christians should try to run their earthly city according to Christian principles and teachings.</a:t>
            </a:r>
          </a:p>
          <a:p>
            <a:r>
              <a:rPr lang="en-US" dirty="0" smtClean="0"/>
              <a:t>The aim in life was the fulfillment of God’s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Rome’s policy toward different religions in the early empire.</a:t>
            </a:r>
          </a:p>
          <a:p>
            <a:pPr lvl="1"/>
            <a:r>
              <a:rPr lang="en-US" b="1" dirty="0" smtClean="0"/>
              <a:t>Could worship whom ever they wanted as long as you worshipped the emperor.</a:t>
            </a:r>
          </a:p>
          <a:p>
            <a:r>
              <a:rPr lang="en-US" dirty="0" smtClean="0"/>
              <a:t>Describe the major teachings of Jesus and how they were spread.</a:t>
            </a:r>
          </a:p>
          <a:p>
            <a:pPr lvl="1"/>
            <a:r>
              <a:rPr lang="en-US" b="1" dirty="0" smtClean="0"/>
              <a:t>Need justice, morality, and service to others.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dirty="0" smtClean="0"/>
              <a:t>Messiah</a:t>
            </a:r>
          </a:p>
          <a:p>
            <a:pPr lvl="1"/>
            <a:r>
              <a:rPr lang="en-US" b="1" dirty="0" smtClean="0"/>
              <a:t>Savior</a:t>
            </a:r>
          </a:p>
          <a:p>
            <a:r>
              <a:rPr lang="en-US" dirty="0" smtClean="0"/>
              <a:t>Herod</a:t>
            </a:r>
          </a:p>
          <a:p>
            <a:pPr lvl="1"/>
            <a:r>
              <a:rPr lang="en-US" b="1" dirty="0" smtClean="0"/>
              <a:t>A line of Jewish Kings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People/Peoples</a:t>
            </a:r>
            <a:endParaRPr lang="en-US" dirty="0"/>
          </a:p>
        </p:txBody>
      </p:sp>
      <p:sp>
        <p:nvSpPr>
          <p:cNvPr id="3" name="Content Placeholder 2"/>
          <p:cNvSpPr>
            <a:spLocks noGrp="1"/>
          </p:cNvSpPr>
          <p:nvPr>
            <p:ph idx="1"/>
          </p:nvPr>
        </p:nvSpPr>
        <p:spPr/>
        <p:txBody>
          <a:bodyPr/>
          <a:lstStyle/>
          <a:p>
            <a:r>
              <a:rPr lang="en-US" dirty="0" smtClean="0"/>
              <a:t>Jesus</a:t>
            </a:r>
          </a:p>
          <a:p>
            <a:pPr lvl="1"/>
            <a:r>
              <a:rPr lang="en-US" b="1" dirty="0" smtClean="0"/>
              <a:t>Christian savior</a:t>
            </a:r>
          </a:p>
          <a:p>
            <a:r>
              <a:rPr lang="en-US" dirty="0" smtClean="0"/>
              <a:t>Augustine</a:t>
            </a:r>
          </a:p>
          <a:p>
            <a:pPr lvl="1"/>
            <a:r>
              <a:rPr lang="en-US" b="1" dirty="0" smtClean="0"/>
              <a:t>Wrote the “City of God”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Explain Rome’s policy toward different religions in the early empire.</a:t>
            </a:r>
          </a:p>
          <a:p>
            <a:r>
              <a:rPr lang="en-US" dirty="0" smtClean="0"/>
              <a:t>Describe the major teachings of Jesus and how they were spread.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t>Christianity</a:t>
            </a:r>
            <a:endParaRPr lang="en-US" dirty="0"/>
          </a:p>
        </p:txBody>
      </p:sp>
      <p:pic>
        <p:nvPicPr>
          <p:cNvPr id="1026" name="Picture 2" descr="http://www.lope.ca/halo/christian3.jpg"/>
          <p:cNvPicPr>
            <a:picLocks noChangeAspect="1" noChangeArrowheads="1"/>
          </p:cNvPicPr>
          <p:nvPr/>
        </p:nvPicPr>
        <p:blipFill>
          <a:blip r:embed="rId2" cstate="print"/>
          <a:srcRect/>
          <a:stretch>
            <a:fillRect/>
          </a:stretch>
        </p:blipFill>
        <p:spPr bwMode="auto">
          <a:xfrm>
            <a:off x="2438400" y="1828800"/>
            <a:ext cx="4191000" cy="42824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lstStyle/>
          <a:p>
            <a:r>
              <a:rPr lang="en-US" dirty="0" smtClean="0"/>
              <a:t>Messiah</a:t>
            </a:r>
          </a:p>
          <a:p>
            <a:r>
              <a:rPr lang="en-US" dirty="0" smtClean="0"/>
              <a:t>Herod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People/Peoples</a:t>
            </a:r>
            <a:endParaRPr lang="en-US" dirty="0"/>
          </a:p>
        </p:txBody>
      </p:sp>
      <p:sp>
        <p:nvSpPr>
          <p:cNvPr id="3" name="Content Placeholder 2"/>
          <p:cNvSpPr>
            <a:spLocks noGrp="1"/>
          </p:cNvSpPr>
          <p:nvPr>
            <p:ph idx="1"/>
          </p:nvPr>
        </p:nvSpPr>
        <p:spPr/>
        <p:txBody>
          <a:bodyPr/>
          <a:lstStyle/>
          <a:p>
            <a:r>
              <a:rPr lang="en-US" dirty="0" smtClean="0"/>
              <a:t>Jesus</a:t>
            </a:r>
          </a:p>
          <a:p>
            <a:r>
              <a:rPr lang="en-US" dirty="0" smtClean="0"/>
              <a:t>Augustine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In your own words…define religion</a:t>
            </a:r>
            <a:endParaRPr lang="en-US" dirty="0"/>
          </a:p>
        </p:txBody>
      </p:sp>
      <p:pic>
        <p:nvPicPr>
          <p:cNvPr id="4098" name="Picture 2" descr="Picture"/>
          <p:cNvPicPr>
            <a:picLocks noChangeAspect="1" noChangeArrowheads="1"/>
          </p:cNvPicPr>
          <p:nvPr/>
        </p:nvPicPr>
        <p:blipFill>
          <a:blip r:embed="rId2" cstate="print"/>
          <a:srcRect/>
          <a:stretch>
            <a:fillRect/>
          </a:stretch>
        </p:blipFill>
        <p:spPr bwMode="auto">
          <a:xfrm>
            <a:off x="2819400" y="2667000"/>
            <a:ext cx="3832416" cy="38170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Government</a:t>
            </a:r>
            <a:endParaRPr lang="en-US" dirty="0"/>
          </a:p>
        </p:txBody>
      </p:sp>
      <p:sp>
        <p:nvSpPr>
          <p:cNvPr id="3" name="Content Placeholder 2"/>
          <p:cNvSpPr>
            <a:spLocks noGrp="1"/>
          </p:cNvSpPr>
          <p:nvPr>
            <p:ph idx="1"/>
          </p:nvPr>
        </p:nvSpPr>
        <p:spPr/>
        <p:txBody>
          <a:bodyPr/>
          <a:lstStyle/>
          <a:p>
            <a:r>
              <a:rPr lang="en-US" dirty="0" smtClean="0"/>
              <a:t>Why might the religious beliefs of citizens be a matter of concern to government officials?</a:t>
            </a:r>
          </a:p>
          <a:p>
            <a:pPr lvl="1"/>
            <a:r>
              <a:rPr lang="en-US" dirty="0" smtClean="0"/>
              <a:t>Religious beliefs affect people’s attitudes and behavior as citizens.  In some governments, officials may see religion as a threat to political and social order.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Government</a:t>
            </a:r>
            <a:endParaRPr lang="en-US" dirty="0"/>
          </a:p>
        </p:txBody>
      </p:sp>
      <p:sp>
        <p:nvSpPr>
          <p:cNvPr id="3" name="Content Placeholder 2"/>
          <p:cNvSpPr>
            <a:spLocks noGrp="1"/>
          </p:cNvSpPr>
          <p:nvPr>
            <p:ph idx="1"/>
          </p:nvPr>
        </p:nvSpPr>
        <p:spPr/>
        <p:txBody>
          <a:bodyPr/>
          <a:lstStyle/>
          <a:p>
            <a:r>
              <a:rPr lang="en-US" dirty="0" smtClean="0"/>
              <a:t>How might religious beliefs conflict with the interests of the state?</a:t>
            </a:r>
          </a:p>
          <a:p>
            <a:pPr lvl="1"/>
            <a:r>
              <a:rPr lang="en-US" dirty="0" smtClean="0"/>
              <a:t>Military policy, social legislation, or educational standards may at times be inconsistent with the religious beliefs of some groups.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Government</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How are conflicts between religious beliefs and government interests dealt with in today’s world?</a:t>
            </a:r>
          </a:p>
          <a:p>
            <a:pPr lvl="1"/>
            <a:r>
              <a:rPr lang="en-US" dirty="0" smtClean="0"/>
              <a:t>Some governments – such as communist nations – restrict the expression of religions.  Governments may restrict or outlaw certain religious practices, for example, polygamy.  The First Amendment to the U.S. Constitution guarantees freedom of religion and forbids the establishment of a state religion.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Toleration</a:t>
            </a:r>
            <a:endParaRPr lang="en-US" dirty="0"/>
          </a:p>
        </p:txBody>
      </p:sp>
      <p:sp>
        <p:nvSpPr>
          <p:cNvPr id="3" name="Content Placeholder 2"/>
          <p:cNvSpPr>
            <a:spLocks noGrp="1"/>
          </p:cNvSpPr>
          <p:nvPr>
            <p:ph idx="1"/>
          </p:nvPr>
        </p:nvSpPr>
        <p:spPr/>
        <p:txBody>
          <a:bodyPr/>
          <a:lstStyle/>
          <a:p>
            <a:r>
              <a:rPr lang="en-US" dirty="0" smtClean="0"/>
              <a:t>With a partner…</a:t>
            </a:r>
          </a:p>
          <a:p>
            <a:r>
              <a:rPr lang="en-US" dirty="0" smtClean="0"/>
              <a:t>Discuss Rome’s policy toward religion in the Empire.</a:t>
            </a:r>
          </a:p>
          <a:p>
            <a:r>
              <a:rPr lang="en-US" dirty="0" smtClean="0"/>
              <a:t>You will have 2 minutes to finish this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555</Words>
  <Application>Microsoft Office PowerPoint</Application>
  <PresentationFormat>On-screen Show (4:3)</PresentationFormat>
  <Paragraphs>75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Christianity</vt:lpstr>
      <vt:lpstr>Objectives</vt:lpstr>
      <vt:lpstr>Key Terms</vt:lpstr>
      <vt:lpstr>People/Peoples</vt:lpstr>
      <vt:lpstr>Religion</vt:lpstr>
      <vt:lpstr>Religion and Government</vt:lpstr>
      <vt:lpstr>Religion and Government</vt:lpstr>
      <vt:lpstr>Religion and Government</vt:lpstr>
      <vt:lpstr>Religious Toleration</vt:lpstr>
      <vt:lpstr>Religious Toleration</vt:lpstr>
      <vt:lpstr>Messiah</vt:lpstr>
      <vt:lpstr>Teachings of Jesus</vt:lpstr>
      <vt:lpstr>Teachings of Jesus</vt:lpstr>
      <vt:lpstr>Teachings of Augustine</vt:lpstr>
      <vt:lpstr>Teachings of Augustine</vt:lpstr>
      <vt:lpstr>According to Augustine, what is a true Christian?</vt:lpstr>
      <vt:lpstr>Objectives</vt:lpstr>
      <vt:lpstr>Key Terms</vt:lpstr>
      <vt:lpstr>People/Peoples</vt:lpstr>
      <vt:lpstr>Christianity</vt:lpstr>
    </vt:vector>
  </TitlesOfParts>
  <Company>lwhs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dc:title>
  <dc:creator>lwhs</dc:creator>
  <cp:lastModifiedBy>lwhs</cp:lastModifiedBy>
  <cp:revision>12</cp:revision>
  <dcterms:created xsi:type="dcterms:W3CDTF">2014-10-23T16:12:59Z</dcterms:created>
  <dcterms:modified xsi:type="dcterms:W3CDTF">2014-10-23T19:38:44Z</dcterms:modified>
</cp:coreProperties>
</file>