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24"/>
  </p:handoutMasterIdLst>
  <p:sldIdLst>
    <p:sldId id="256" r:id="rId2"/>
    <p:sldId id="270" r:id="rId3"/>
    <p:sldId id="271" r:id="rId4"/>
    <p:sldId id="272" r:id="rId5"/>
    <p:sldId id="257" r:id="rId6"/>
    <p:sldId id="258" r:id="rId7"/>
    <p:sldId id="259" r:id="rId8"/>
    <p:sldId id="260" r:id="rId9"/>
    <p:sldId id="261" r:id="rId10"/>
    <p:sldId id="262" r:id="rId11"/>
    <p:sldId id="277" r:id="rId12"/>
    <p:sldId id="263" r:id="rId13"/>
    <p:sldId id="264" r:id="rId14"/>
    <p:sldId id="265" r:id="rId15"/>
    <p:sldId id="274" r:id="rId16"/>
    <p:sldId id="266" r:id="rId17"/>
    <p:sldId id="273" r:id="rId18"/>
    <p:sldId id="267" r:id="rId19"/>
    <p:sldId id="268" r:id="rId20"/>
    <p:sldId id="269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B63B4-F806-4345-8646-656983A1C72F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7499C-5237-47A6-AEF3-EBC44FEA6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21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968C1E9-B425-49F4-AECA-F4FC0F9C39B8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B0F92DC-EBB4-409A-A5E5-1A6EF61BC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68C1E9-B425-49F4-AECA-F4FC0F9C39B8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F92DC-EBB4-409A-A5E5-1A6EF61BC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68C1E9-B425-49F4-AECA-F4FC0F9C39B8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F92DC-EBB4-409A-A5E5-1A6EF61BC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68C1E9-B425-49F4-AECA-F4FC0F9C39B8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F92DC-EBB4-409A-A5E5-1A6EF61BC0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68C1E9-B425-49F4-AECA-F4FC0F9C39B8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F92DC-EBB4-409A-A5E5-1A6EF61BC0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68C1E9-B425-49F4-AECA-F4FC0F9C39B8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F92DC-EBB4-409A-A5E5-1A6EF61BC0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68C1E9-B425-49F4-AECA-F4FC0F9C39B8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F92DC-EBB4-409A-A5E5-1A6EF61BC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68C1E9-B425-49F4-AECA-F4FC0F9C39B8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F92DC-EBB4-409A-A5E5-1A6EF61BC0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68C1E9-B425-49F4-AECA-F4FC0F9C39B8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F92DC-EBB4-409A-A5E5-1A6EF61BC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968C1E9-B425-49F4-AECA-F4FC0F9C39B8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0F92DC-EBB4-409A-A5E5-1A6EF61BC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968C1E9-B425-49F4-AECA-F4FC0F9C39B8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B0F92DC-EBB4-409A-A5E5-1A6EF61BC0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968C1E9-B425-49F4-AECA-F4FC0F9C39B8}" type="datetimeFigureOut">
              <a:rPr lang="en-US" smtClean="0"/>
              <a:pPr/>
              <a:t>11/6/2014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B0F92DC-EBB4-409A-A5E5-1A6EF61BC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source=images&amp;cd=&amp;cad=rja&amp;docid=Y3ssRwG-bvgheM&amp;tbnid=lVmAybUxfBzdvM:&amp;ved=0CAgQjRwwAA&amp;url=http://rajivawijesinha.wordpress.com/2010/08/02/historic-buildings-iv-hagia-sophia-in-istanbul-between-4th-and-6th-centuries-ad-15th-century-ad/&amp;ei=NOZ0UvuyC_PJsQTb-oGgBg&amp;psig=AFQjCNHRZtPxhe1_PyRnghm1SiNl8BQX7Q&amp;ust=138347922025695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frm=1&amp;source=images&amp;cd=&amp;docid=0LcVLqZg9BuW4M&amp;tbnid=vfI6BEFjXlmZzM:&amp;ved=0CAUQjRw&amp;url=http://www.crystalinks.com/romelaw.html&amp;ei=Ned0UtanBIbSyAGe7YHgCA&amp;psig=AFQjCNFcuxJgfRKnAVMrmeA-fDsSHp90fg&amp;ust=138347939097429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PQ3dm1B-Xk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frm=1&amp;source=images&amp;cd=&amp;cad=rja&amp;docid=g3RpJUK_hk8voM&amp;tbnid=tcnpMXpuoxuEjM:&amp;ved=0CAUQjRw&amp;url=http://www.geni.com/people/Theodoric-the-Great-King-of-the-Ostrogoths/6000000000495138391&amp;ei=tOd0UpulGOGdyQG_q4DgBg&amp;psig=AFQjCNFSdE8EwHOPJ2SfhxF-ytA3rk0BXQ&amp;ust=1383479560922897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me4E5wDCK2Q&amp;list=PL13C0BC50E3137540&amp;index=22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frm=1&amp;source=images&amp;cd=&amp;cad=rja&amp;docid=73jtxVhPyCOT0M&amp;tbnid=ltViSHmIlsAa1M:&amp;ved=0CAUQjRw&amp;url=http://symptomsdiagnosisbook.com/patient-stories/symptoms-of-diseases/&amp;ei=peF0UrmKA6qQyQGBtICoCg&amp;bvm=bv.55819444,d.cWc&amp;psig=AFQjCNFIQSW4cji8WAnZN80Qzp602VA3Lw&amp;ust=138347803342078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/url?sa=i&amp;rct=j&amp;q=&amp;esrc=s&amp;frm=1&amp;source=images&amp;cd=&amp;cad=rja&amp;docid=3OUCctZc92n-oM&amp;tbnid=sL_0sDYoJfhW3M:&amp;ved=0CAUQjRw&amp;url=http://news.stanford.edu/news/2010/february15/lobell-aaas-climate-022010.html&amp;ei=AeJ0Up_9GaOEyAGVjICABQ&amp;bvm=bv.55819444,d.cWc&amp;psig=AFQjCNGLObnYvPPcO-EOfjBpdWyDXUnGeg&amp;ust=1383478112546189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frm=1&amp;source=images&amp;cd=&amp;cad=rja&amp;docid=ePzYE9GkeFkIEM&amp;tbnid=XDjBCyNVr5kQ_M:&amp;ved=0CAUQjRw&amp;url=http://greenworldbvi.blogspot.com/2012/03/do-you-need-to-hedge-against-inflation.html&amp;ei=KON0UoLDO4WIyAGf04CYBw&amp;bvm=bv.55819444,d.cWc&amp;psig=AFQjCNGlAQL9lPvMdCqqsz9qMszt3lFlQw&amp;ust=1383478368633586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google.com/url?sa=i&amp;rct=j&amp;q=&amp;esrc=s&amp;frm=1&amp;source=images&amp;cd=&amp;cad=rja&amp;docid=_MxdI1IA5uQUCM&amp;tbnid=m-Ryw9r3VYZnVM:&amp;ved=0CAUQjRw&amp;url=http://www.evoca.com/blog/2011/11/18/u-s-legislation-threatens-freedom-of-expression-and-innovation/&amp;ei=LOR0UpKxDvPCyAGIv4GAAg&amp;bvm=bv.55819444,d.cWc&amp;psig=AFQjCNGPKaXlI1K-HzpQxdPu0h3GDoBdRw&amp;ust=138347860685409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google.com/url?sa=i&amp;rct=j&amp;q=&amp;esrc=s&amp;frm=1&amp;source=images&amp;cd=&amp;cad=rja&amp;docid=R1aHonr-K2aQbM&amp;tbnid=X0Of3dFPl06HnM:&amp;ved=0CAUQjRw&amp;url=http://www.yourroadmaptohome.com/blog/high-property-taxes-not-accurate-in-this-down-market-fix-it/&amp;ei=l-R0UvLbNanWyQGryIGIDg&amp;bvm=bv.55819444,d.cWc&amp;psig=AFQjCNFKxtzmuzQP7Fwujre5RbHyuDrUkg&amp;ust=138347877501988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com/url?sa=i&amp;rct=j&amp;q=&amp;esrc=s&amp;frm=1&amp;source=images&amp;cd=&amp;cad=rja&amp;docid=TSWyhwsFhRNwtM&amp;tbnid=S_MJ2eVj9pBQ2M:&amp;ved=0CAUQjRw&amp;url=http://blog.2shopper.com/2013/02/19/the-tax-collector-cometh/&amp;ei=uOV0UqQfo6LIAeWBgdgH&amp;bvm=bv.55819444,d.cWc&amp;psig=AFQjCNGEHAvTHNDE7qx7h7jKO3mJndN5oQ&amp;ust=138347906815383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447800"/>
            <a:ext cx="8077200" cy="2179638"/>
          </a:xfrm>
        </p:spPr>
        <p:txBody>
          <a:bodyPr>
            <a:normAutofit/>
          </a:bodyPr>
          <a:lstStyle/>
          <a:p>
            <a:r>
              <a:rPr lang="en-US" dirty="0" smtClean="0"/>
              <a:t>Diocletian, Constantine, Division, Barbarian Invasions, and Fall of the Empire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47800"/>
            <a:ext cx="4419600" cy="5071872"/>
          </a:xfrm>
        </p:spPr>
        <p:txBody>
          <a:bodyPr/>
          <a:lstStyle/>
          <a:p>
            <a:r>
              <a:rPr lang="en-US" dirty="0" smtClean="0"/>
              <a:t>**285—Diocletian moved the Imperial Court to Asia Minor </a:t>
            </a:r>
            <a:br>
              <a:rPr lang="en-US" dirty="0" smtClean="0"/>
            </a:br>
            <a:r>
              <a:rPr lang="en-US" dirty="0" smtClean="0"/>
              <a:t>and ruled from there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Rome was no longer the center of the Empire</a:t>
            </a:r>
          </a:p>
          <a:p>
            <a:endParaRPr lang="en-US" dirty="0"/>
          </a:p>
          <a:p>
            <a:r>
              <a:rPr lang="en-US" dirty="0" smtClean="0"/>
              <a:t>Why is this significant?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of the Empire</a:t>
            </a:r>
            <a:endParaRPr lang="en-US" dirty="0"/>
          </a:p>
        </p:txBody>
      </p:sp>
      <p:pic>
        <p:nvPicPr>
          <p:cNvPr id="9218" name="Picture 2" descr="http://rajivawijesinha.files.wordpress.com/2010/08/mapewromanempire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4360" y="1447800"/>
            <a:ext cx="4869640" cy="3505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47800"/>
            <a:ext cx="4419600" cy="5071872"/>
          </a:xfrm>
        </p:spPr>
        <p:txBody>
          <a:bodyPr/>
          <a:lstStyle/>
          <a:p>
            <a:r>
              <a:rPr lang="en-US" dirty="0" smtClean="0"/>
              <a:t>**330—Constantine built a new capital at Constantinople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Made Christianity the official religion of Rome </a:t>
            </a:r>
          </a:p>
          <a:p>
            <a:endParaRPr lang="en-US" dirty="0"/>
          </a:p>
          <a:p>
            <a:r>
              <a:rPr lang="en-US" dirty="0" smtClean="0"/>
              <a:t>Issued the Edict of Milan</a:t>
            </a:r>
            <a:endParaRPr lang="en-US" dirty="0"/>
          </a:p>
          <a:p>
            <a:pPr marL="109728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of the Empire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451" y="1465997"/>
            <a:ext cx="4163187" cy="47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0552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Western Empire had to pay for troops and border defenses to keep out invaders.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Roman army became made up of mercenaries and Germanic people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division of the Empire restored order, but it delayed the collapse it did not prevent it.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Division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Huns  reach eastern Europe looking for a place to settle</a:t>
            </a:r>
          </a:p>
          <a:p>
            <a:r>
              <a:rPr lang="en-US" dirty="0" smtClean="0"/>
              <a:t>Roman legions couldn’t stop them</a:t>
            </a:r>
          </a:p>
          <a:p>
            <a:r>
              <a:rPr lang="en-US" dirty="0" smtClean="0"/>
              <a:t>Rome surrenders Britain , France, and Spain</a:t>
            </a:r>
          </a:p>
          <a:p>
            <a:r>
              <a:rPr lang="en-US" dirty="0" smtClean="0"/>
              <a:t>Visigoths invade the western part of Rome</a:t>
            </a:r>
          </a:p>
          <a:p>
            <a:r>
              <a:rPr lang="en-US" dirty="0" smtClean="0"/>
              <a:t>Vandals invade Gaul, Spain , and North Africa</a:t>
            </a:r>
          </a:p>
          <a:p>
            <a:r>
              <a:rPr lang="en-US" dirty="0" smtClean="0"/>
              <a:t>434, Attila, leader of the Huns , attacks much of Europe</a:t>
            </a:r>
          </a:p>
          <a:p>
            <a:r>
              <a:rPr lang="en-US" dirty="0" smtClean="0"/>
              <a:t>476  </a:t>
            </a:r>
            <a:r>
              <a:rPr lang="en-US" dirty="0" smtClean="0"/>
              <a:t>Odoacer defeats </a:t>
            </a:r>
            <a:r>
              <a:rPr lang="en-US" dirty="0" smtClean="0"/>
              <a:t>the Roman emperor***Fall of Rome**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Barbarian Invasions p. 149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3810000" cy="4233672"/>
          </a:xfrm>
        </p:spPr>
        <p:txBody>
          <a:bodyPr/>
          <a:lstStyle/>
          <a:p>
            <a:r>
              <a:rPr lang="en-US" dirty="0" smtClean="0"/>
              <a:t>Law</a:t>
            </a:r>
          </a:p>
          <a:p>
            <a:r>
              <a:rPr lang="en-US" dirty="0" smtClean="0"/>
              <a:t>Art forms</a:t>
            </a:r>
          </a:p>
          <a:p>
            <a:r>
              <a:rPr lang="en-US" dirty="0" smtClean="0"/>
              <a:t>Architecture</a:t>
            </a:r>
          </a:p>
          <a:p>
            <a:r>
              <a:rPr lang="en-US" dirty="0" smtClean="0"/>
              <a:t>language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Roman traditions carried on</a:t>
            </a:r>
            <a:endParaRPr lang="en-US" dirty="0"/>
          </a:p>
        </p:txBody>
      </p:sp>
      <p:pic>
        <p:nvPicPr>
          <p:cNvPr id="6146" name="Picture 2" descr="http://www.crystalinks.com/Twelve-Tabl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9200"/>
            <a:ext cx="3086100" cy="37433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www.youtube.com/watch?v=XPQ3dm1B-Xk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724400" cy="4995672"/>
          </a:xfrm>
        </p:spPr>
        <p:txBody>
          <a:bodyPr/>
          <a:lstStyle/>
          <a:p>
            <a:r>
              <a:rPr lang="en-US" dirty="0" smtClean="0"/>
              <a:t>493 Theodoric –kills Odoacer and becomes </a:t>
            </a:r>
            <a:r>
              <a:rPr lang="en-US" dirty="0" smtClean="0"/>
              <a:t>king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He restore peace and prosperity to </a:t>
            </a:r>
            <a:r>
              <a:rPr lang="en-US" dirty="0" smtClean="0"/>
              <a:t>Italy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Reigns until 526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Theodoric</a:t>
            </a:r>
            <a:endParaRPr lang="en-US" dirty="0"/>
          </a:p>
        </p:txBody>
      </p:sp>
      <p:sp>
        <p:nvSpPr>
          <p:cNvPr id="5122" name="AutoShape 2" descr="data:image/jpeg;base64,/9j/4AAQSkZJRgABAQAAAQABAAD/2wCEAAkGBhQSERUUExMVFRUVGBwaGBgXGBgXFxgYFxgfHBoYGhwcGyYeHRojHBoZHy8gIycpLSwsGB8xNTAqNSYrLCkBCQoKDgwOGg8PGiwkHyUsLCwsLCwsLCwsLCwsLCwsKSwsLCwsLCwsLCwsLCwsLCwsLCwsLCwsLCwsLCwsLCwsLP/AABEIANEA8QMBIgACEQEDEQH/xAAbAAABBQEBAAAAAAAAAAAAAAAGAAIDBAUHAf/EAEYQAAECBAMFBQUFBgQEBwAAAAECEQADITEEEkEFBiJRYRMycYGRQqGxwfAUI3LR4QczUmKy8TRzgpIVorPCJDVDU4Sj4v/EABoBAAMBAQEBAAAAAAAAAAAAAAIDBAEABQb/xAAtEQACAgEDAgUEAgIDAAAAAAAAAQIRAxIhMQRBIjJRYfATM3GBscGRoQXR4f/aAAwDAQACEQMRAD8ACsQ4J5uX6+Bv151jxMwgPV3TWuhF9WpSLuMkhgQOGr0fVvjT9IhxEh08nIHqOhLix/KH8iUx21JozJd7GtD9HkXa8Q4CcTnSFNwmiqVBcdbgfOPdpF5Us1oPnc0uS/uiLCllEWdJvrqB0N6wCXhoOZ7iXCqkOQNSXYUI8xePM7C4TrVV6GnpT4tEczFJKQAsuLuPU9eQhk5JBCnvY+PP4RqjtQAxUwqJAPXTTn5F4aSAxJbUm7seXW0OQWQsFqkMbmmg+tBEExD6M1On5vBUEi/9seXkyhwXsXIartTzb84qT8OUhyGBevV7AfVoalmcXF7xoYRYmAhd7M/T8/jALw8GtmfKxBEepOZQbx98LE4coVlaI5Ra1H1pSG8nfgsS8QUsU3HP4iEJz6l4hRQ1P11iynCLyKmBLoSQFGnDm7ri7FiHs4Z47ZcnUes9A7s9OkbkrBLOGCJSCtUxQzUOYJzZUtTKUFQUHfRRLBoo4HDBXZtQzFiWh27ylBJ1ehULs7vBTJkplIEwBS0pd0m5chKFJQKWZ0ijN4GLqc2mqKMGLXdnPFTKkRIiUQkKNEkkCtyACQ2lFCCveVQxMpMxCT2iRduNQJbIWuRWnQWJIjO+woVgpacrzFFS3AL5g4CWJbKQnJTUPrUodQnFNre6NlgadL0sy8FgTMzLf7uXVZL1oSEitXIALEEBT8orTwStRAU1VMakJDkmmgr6RvY05USpWbIE4QBnABXNJVMejOVu5uyAOkZOFxCWzTAVl0gOx4AXUK9E5a0GdR5QcJuVsGUKSRFjsOZSsrknKkquGUQ5T1ZwPF+kQBbRNiZxWoqUXUouo9T5W+URrSIoinQltWMVNJpCJbXl7x+seFJH16wvr66/lHGHhMJ48vCyRxwnhzE2Bb3R47HnHsyeTWOZoiMrc4jKobDhA0ceZTChzwo2jLC+fLahYA9XvUDxeKeJlsGdkiwNSSzkxfxGiTRw/LhOng8V58sFLK6lx00qHuLxnAmytiUvh72VYWLi59w9ecUZeIAqDYG9XdJB9YvJSTLUNAoHpasZhkKqWFCxfSur+UZHuh8lwVx4/Tw6VLKqXYVhJQouQLX5dI9z5SQmp56enjzgzGTTV1DCgp9NEUxhY/J/ofOHS6Xt8OsQThyf6+jHcHClzmPT4/TRbAKCFi1evRooy0v9VtFlK6N9Cn94yjmWcVj5cwChChq36xTQjqIhysWiZMkmvP8AOOSo7gnOHAAZQNPAh616j5xY2PtTsJwUQ8sgpmJNQqWqhHOxfxigVkCrge6Gi2n1eOlFSVM2LadnUJm7kuUmYlAzAzUrlhnVKXm4FIPKyuRygFwRFmQFpUpUvIEzCVAqQQlBGgIVmBe1PE0gb3R3hVNeQvKZnZlMpy3aKSOBBL95y78gTGxsbET5hz4gdiykhKQCBlUQAFlyzqFH0csxAjwMsMkW1N3/AGerjlFrwkOMwHZSyhLcalJQcpSpa1HiABNVA04QyRmJOYtGPvZtsozyZYVleqsyilYNABV3CUpd+RoKMRqmFSlCVh5hUiXMSlSk5EpdQZKUgEm9waVLCsZG3UKQiZLAl1mJKSpSJYy5DmATnBbOtVDU3Ig8O0lqR07a2YNzsT2iDmzHgcJSRkS7HMdQwLN4O0ZU2dYVdtbUdm+vzi7iVkFWZIqkBIcgC3JnS7qaxJrFNRASABVqnwsB749XGkiHJdkMPA15RZ/4aUhyQDy89el4rzEtc16V+HpFKJuRJIq7E6fX1aIyDHpU2r9SNRyjzP8AVI448AhKXHseLv1jjiN4Two8eBNFDhDYeIw0dkhQ6FBGBntiU9RQhIDedfJ4yxNokVIca6PUc69OcauKKQwUrRqPdw7i/wCpirsfB/aMQEglKSQo2cBNXrzLDzjG0kxeNW6N7eHAyykcBlFmJUCAB7KSbU69awGrkzJaWtWgcE01Kb+o8o6ltHaGRCnRnAAJBapOnI18I51tjHTJkzOtKc5PEQLsKE1Ie1dYg6abex6GaKrcwp6lOcxNPjECR8frxghwGxhPKlKWU5ctMrqL0Jclkijaxoyd3sPLYkFfVZLeLBh6vrePShjc+Dz55YY3TBnDyVzCQhOY3pcV529Y28BurUKnV/lBoaaqv5Bj1gizJQBlAAHJKUhr0YfKGTJriw5OR1+vKKoYFzIjydVJ7R2BHb+AEuY6UgIXUAUSGukdLesUCkAOKwYbQwvbSFAd5JKktSo08w4/tAkmawDux53rCMsNMqKcGTXH3RSUiJJExSbGJ5uDU2ZLFHMM48RcRUfWElHJpStrKAYpSR1qPIGKPaOXYDoLCHIWGt9cockOCQkubXZo6jEkiNM0pUFJUyklwQWIIjouwNoLxq5UxGcLSFImJzKEokkErWbqDGiBWgBIYPzqZyZoPth4qZgZUlJTVSVKokEkzSAKU9pkufGzRF1cU0vX5ZX07ds6KnBICcqjnYe13R4IScreL+MY22ttYLDkImLRmPsoSknzCRw+cYexto4z7dLE09oibKdSaJEoE0BYUKSwIvVr0jK3V2cJmLxS1AHMVpBLHLnUQ+WlWsdPRodMd9XHsPUZLcjm7y4f7QlASZkguCJgoCzhrkcTW686YW8WHlqWJkkBKVJzACrNevv8jBVP3Vw+DlTP/UmFJANGAOg1HrAz/wAaH2YICApSVl1EOpIcEAHrX06w/C1d40/Q3Irj4+4PpUbPHkzSJsQQ5ADVs1vrlFZSo9RPY85rc9zfXhHoVDI9SY4wkBjxV4QEJcacMMeEx6RHjRhwocIZEgMYjidhChnn74UacdaxMtKgApCVWoQD1i9sbKMyUhKcwcMAA+thyr5CMmfMqHHPXk3WJsMtSCGa7vremsUzjHJFxZ5sJSxyUkR4/eSSmYRNlzLsCEEAgcrE87awDYnEgzCxPESa8nevW0dE2zhDNlkpV3eIpJsRqPyjnu0pTTjo/wAx9esebjxqEmj13l1xtG9u8AUzG7wSkHmxVVunPxTFnsyKNy+meMfYuI7OYknuqdJPQ091D5QQz05TV/r6ePT6SWzieX1sfEpepF2J5N6vy1+ERzcIR9dYtJW9Q/11aPFTafrz0iuyJFXCSTmHj7vygU3hwPZTlD2VcSeTE1HkXEGkiWsmiT7/ABh2193VYiSpGV5g4pZ1Cg1PBQoeuXlE+eminp24y/JzbtSn9Pq8MWl6p/V49WhixBBFC+nMNzhqHBBBNGtEZ6Zck7PykGbwp5e0bUbTzj3F7UzBkpCRaKLn6ePUGMMq+T2XLUtQSHJLgABy/ID6tBnhFibKmpWMq2ExKrnMhJVkHNOYe94HtiTTLWldGL3oktcHpamoDRuqUJqu2zS5TUbM2YqoVK/hSBpduZpEfUO9v9lvTo6DsraqMQjOlPfAK7B2uCeYL3gJxEvE4bEnECUlMlSi/EFZ0KFlMToAzBgdYydh7wLkpnSkk5Zg+7U7ZVA36Aip97QYz921zQPvUAEDMtaStQLABCEk5UpAYPe0QSi8cqfD/grg4NXwDu3dqJmyyUKIf2S9PA2Pi/pAfNOQuCK6Xgr3p+6QiQV9p2Y4SzMk6GtbQIIRmJJsPjFvTRShtwTdTLVJIfNnBVkgUo3wivMESdicuZuF2el/CIlGLFwRsYY9SYTQ5CY1GDwI8UYdDDBmHkNMSGGGBZx5D0wyHpjEaTPCiz2MKDow6OcKSSGZ+Z83POLiZIFTWPEqYa/RFfT4w4sS31Xp5wZCefaVDhAoqherv+kBWOw+bEywSwUpAPgSAYOJcsOOn16wGbxyss4G2VfwU8TzXiVe5VhezR5icEZcyZKVUpUQ/wCnIho0tnY4rZCmzCgct4Dx5eEWd9ZDT0zRTtEhyOYdvURgpFSQ/gNBz9YViyONSRRkxRyLSwulyCEjMEmps7f3tEiAAAwAB5UaKOzdqqmskgFVi9HI1p8I05ktRDDKHFdR74sTc1dnnyj9N1Q0YwJDOfL65RPgtpgXB8TX4RWl4AitD7h6mLKcBOIYFKfBh8oPRBLZi9c290Yu926acSDPw4aaKqTbtP8A9/HxjmywQSCCCL6Fx0/OOxfZp6PafzDwMbwbricSsMibz9lX4m16wP0nzF2Nj1CTqSoAstI8EPxGHVLUUrBChcfV/ER5JklT5Q/wHnCytGrs7DDOoS0maWGShfM9cqXLqautHdoJN48GjBykyZklMybNQSuaXdMxSnKUVolAo4Acs9Il/Z9hJWHlzsUtSZkyWhZCR3UJSl6m7rVlTpwu14ytpLVisQpcyaVgFQTpQqpRgAGSCzagaGIJy8TvhF2GEsjUYoxsZi80xBdLuBQMkVAAGjP86wR4nELlIVKdaCklJDmiks/iL1ta1HwsRgMqmyh0DM/FW/FzoztrXlB3tqYrHS5P3YkLKUqnTFIqCwdiDRD1ZQBe1q9OCmk12N1SxTakAm0cWlaWcFQoo3OjGt9K0vGfg8P7Su5Xza4H6e68dAwfZSETJMwSsQlNUEBCpmYiwCEF0lQdiTlc1NoAcbjJiVutIzKAKSoAgJNQwqGalX9RRsF4dhE56pWzT2Xs84zEJK+GRKSFKCbIlJrlS3tKPCDqVE6RmbUxJnLXNKWClqKSzAurugilARSCrZU5JwaUGapInEZ8qUlSyATMW5Y5833QJOUJQvkc1HejGISRhpaQlMsMzvlq9ecx3cwH1Gsmmv8Az1CjjThYMyZL3tF2xYWa0VwDofWG1JqWPj8IfywUqVUSzJId7RBNktGnhdgz5o+7SFeCk38zeKGIlKlqKFpIIuDpBRmnsmDKDW7VFYiPIdHhhgkbD5d4bDpVxGGmp9XhQ5+kKGgUdPVtTDJcFRcXZJNeUeJ2nKKuFEw9crD6MZ8vZ0skqU7nrqSTyqfSNRGHYVBAA66czGScFwSJS7ikz39kD0MCO+MkuS1SX5d5P5vBXiZCMoYqB6G3xge3llMnWwNanW5hM+z9x+Hlr2N6ds/7RgEE1UEpUPIAkfGBTZcjNMysalvSnwgq3U2sj7JLSp+6xLUBCiBrZoyMRI7DGJV7CleVb+VXhGeDg9uHuU9PkUtnyitj8IqQpiKfT/ONXZ28AZIncQpxi4/ENW536GNvbmzwpHPlAacKplAByl6c7QjHkfruPnBPlHQZ5ky5YWSlQLZSkuGNXBezOYjTtKRbtA/UKFfMQDbJxzApW4FwSDQl6UsD8X6QebDwyEyk8CZhmB1EgMkaJLjlWPQUsei5Pc86UcinpS2MfaWNDnJNz9MtANaxmElR52gn3gwKZKO0QlCVEsEvc/y8N2FqDrWA9O6uJxRzrYIBAQliA6mJIsNXKv5eggo9bGMtCj+wH0Tmtbke4jBYXEBaZikvLSVKKXKkAGwI4XJLBJuTaIt292JEuWmbi1Mm6ZTkFTWztxOT7IrpFxe5P2dBSlRKphyhlAPlYqPIPnIdw1WMWZsxUghcwSJcxXddWZam5B1EB9axDm6x63sXYelSgkmX958JKTg8QqUgIeSE5QkJ4e0R7I0vU1NbACATYGHZALd4H40+usF22J74XEKqAqXdXeV94gPlc5Q5ZjXm7UGtmFkSx/I/wiOWSUoWz2ugxKLfz0LuwcIFYmUVJz5cwy17yQSlQIq4cmkGy5AThlBKkrXNJfMx8A5Ul2HnWAaVPMuaFAlNQXF/5gPFLiCzbMtM0fvgZZYFZq0vKV5gdKA+bEvQRkepeMX1/T6silxa/grTFS5RQZs7DJVw5sxlgpAU+UPNVpSiYwd6VYPErUtK50xEriVXJKSkuEoQCASorcJSkVJOZQSkkV9tbSQcQtSEKRL7MDiQpPaEEVACSwIfiLUMVdibGOLnJlWlJabOIp3h6ZsjJAajrPN7Fkct2qPOWFJcnuF2erKmesFEtlJlpQ2ZnygSzYISARnIckqIDkmNHZe4CS83EJyg1TKSTQHVaiXJ8/EwWKw0tJE6aEhEsAS00CUhIYNoALQzZu0k4oLWmqQ6U/wuGcjn4wHcsW0aSAneDdtMvilo4BcA1HWBabLGbIl1F2a5J5BtY6TtqWtRTh5VVKfMf5Rz5Jcxn7R2TK2dIUpBzTzwqmkVBVdMsezTW5+HQk0HNJpL5QJbN2jMwalKo5BGU1roSH08Yy8XPVMWVqU6lklRs5J9NYU6bnUTX4xak4WXkzLXXRCb/wCo6Q9VF2+Sdp5PDHhFDIRER9I0ARZrxWnyGh6lZLLG0Vmh8q4jxqw6UKxos0s8KHN4R5DtgDqWC2soodfYBwDxJWFOU24Y9Tj1TU/fIl07pTMIYcsrEmBzYbrkAapJT5AuPjGlLl11eB0rkkcndGiFSqMVWu1H+MZW9aXQCKukj0L/AF4xo4MJdjY6hnivvJIHZDKQan8VQb+kIycD8PmKm5M1BwwdIKgpQOaou41AF419q4b7RLYJRnS2VqP0gX3OmcM1A/jHoU/pBgjCFLGKXGM40ydylDI3Ek2Xic0sJWOJFCDQuNTFHG4Psl50jWoHxMaUvEpJGah0UzHwPMe+GYhYzZVBn19k2jyM+CWHfsetgzxzbLkbgpKAymDtTpeNvZi3azD4ksIwNp4qXIygkAfXWJtlbYSpMwoIPZ5CegdXzaFYr1oZm8hm787XyT1AnuywwH8zqL+OUafpQk70BCSlc1CTlChcsnhZ2vQ+sT7ybETOxpVMmFCVJoLqWZdCE6NlBcnyvTm0/BkkrB4SQk6s9vGwMVQxrU2+4pu4KK7BzM3qTNmISiYCSFEkghISKGpOrO3WEjayUqnkBKpxWQJgUhSiQtIlCWMzFIdmHM9WBsPglS1pUhlKSQ1CysxIarUIBT5wY7IkpnzZcwIJCGIompAYDKkUYh1D+UPeF5sUVLV2Dxyemi5vjI7DCEE5ps5aUqIOYMklbJNqAoBIuonkGxMJRSRply+ZJPw+UXd7VmdiMg7mHAc3eYviW9aEUDX4TZ2FBPFnOoUD6QqVVR7HRRajqfcu4lDpDXEXdlbWQnKJhAQk5y4pmSKBf8oItFFZ1FiHrFXGIYZhrcaGJtN7F2SCnGmWds4OYnBnETic2KPaEKJdMsnhBH4KnUv4Qa7s7L7KQ5HHPUZkw68R4R5JYeZ5wDbX3g+2SpUhYJVmSgLfvOQgBQ0UHL82EdRShnYWoB0Fg3hHreFpUfMaJQbUubOfftV2kfu5IoEgqIHSg9HMaP7PNoBeFAYAy2SQNQzg+ZPugJ3x2h22ImqBdIZI1FDX3v6Qbfs52GqThxNWSFTwClPJAJyqPVTuOjc4XyrKZeHb2CPsuyzTCBnVenKoSOmpjnn7ScWT2KX0Uo9STf4x0jGpzFCTY38I5d+0TFpViBLCW7MMS93ALeUctpKgVvB3yY8+WBJl2CiDbkCwJ8S/pGchzFhCVzGSkEsw8B15CNGVkw6bhcw8vZ53F7eHnGqWnbuMcPqeyRWThezDrNTZINfPl8fCFhNpK7UBTFL2IcNEeYqU5imJvG9q0MMUdS3Eznoa08fyW8VhklRADV0sYpIRxecXUKeYToIimJaaQLE+4wcXWwnIk/Ei20exJ2UKKNiMK9yMKpcubS0z4pH5QQzdnqF39H+rxoStpSQ+Sjlzlls55lhXxh32tHNX+0j5QGqT5QlqN8mamWuzFPuiDa+G+5JN3SeerfONRE1LuVUfVhXztHu0TJVImAKGbKWArUBxpzAgJ209goNKSdgVufK/8ROTlJ4Qqgeymf8A5oNpaiPZJAGukAmyJRVj0oQvL2iVgmrFhmq34Y6HJwc0ABSpRYM5Bf4w2Ek4IHNGpsdKKD7Ir9eMSYjCoWGLEciAfiIjmMKdshP4U1+cV5iJR705avcPhSNcLAU6+UUJ+7EgkqKJSi38ag/+klvSHbL2dKlicEykozoL5VHiCS5FyLPaNFGzHDpDPZyR8oUvZS0l38qMzVBtRiY2UYaa2OU8mpPevyYu90ggSlKdKsxd7pzhSi/g1ukcxxGImJSSHShR8Hdn66At0jrO1cIibJCTMykVSVOTYtmpUMWaADfGclWUSyClL5soLZyz35tQchESas9FRkuxl7Iwk7EqPH2csMFzFECWhJU+VjRyahAua8zBJgccpLSsICs90GuQFTALU4qXBPmTo0BmJSUpCbakPrb4GOp7r7PSiWgD/wB0WqxCsqveCOloXmkrS9WNjFxsj2tuqMNhEsc6hxTVn2lqLFVfZqkDoOpgawlArxb3iOq7Sw3aYWYnVSSR4gOPeI5Qm+tYRngoy2PW/wCMyvJjp9mS6ZeXwMRzlW5fKI8VNykHQUPhrHq1Bm52MIruepfYk3c2SV46W3dSrtF8mQXHmVZRBLvhvBOlz8LKw6sqlzQ7e0xAyn+V1F/CMTdHF5ZxBLFSCn0IUPUA++GTdpJ/4wlSiMslK25AiWo+rl4pi9qPIzxud/4JJG6yMRtbEIvh5as6xoSoAiX4FTv/ACpMdHkSgaq00Fg2gA0akYO5Oz1IkLmLSy8RMVML3APcfwTX/VGzjMamVJmTNEAqMPXFs8/I25aV+CjtbGEL6pjmW0OznbRWqYWkhTrN3ShhlTzKiG8419r72pVIzS1OuZwtqlrk+6BUTES6qOZf8I1/EdObwpNt2V6IxjTNPbm1DMdQCZEm0uUkBJUObAM3M+jxkGeAOEO+qgL9B+cbGyt08TjQZylBCLZlvYfwJGgtcV84tba3dkYZAOdalGzkB+ZYC3n6wScYmLVLjYGFAqB58rDwhizlFR5GLSkJuknwN+kIJCgxh6kTSx/5K2Hme/6eLJlWVqD8YrSZJSWJYvFkyi4aop7oJ87CkvC0y/2kKPH6H3wopoktHaUJYUA9wjxSlaD/AJm97RS2htIoOVLOKnNqD4ecMwe2cysqmzGgy2N3iC+9BaWSKCiokyEH/UPmIecNmGXsEhw1gdIugVhyVMxdoNZPm4pw+bHKMLP7LHYZXJTVoKjKXbxjo8jaC6AJQfX8453t4dliQoN91OJ8kzMw8o64lBBNddBDcU0obo3PBuVpmQmWXcyQf9x/7ovpmBqSyP8AaPzi0SGqQI8SnUGClO+wmMKIErVogeZf8og2tiCiWaMVUofX3fGLZHP5xkbYxXElDCznzoB7nhGSXhKsENU0B+822jLHZpupwenujI2jOTIwEuWpLrnntPAAjKfQD/cY83tkq+0aspIbk9B+XpBLvnskTMMRQKkgFPkGKfAj4CJElyexfY5fOLkPqa+sdj2RLzBBFBlCmsxofiTHGpy6vyjrmwMT9wDSiR40enpB5+Iy9GSPloMk8tLfnHK95cJ2U5TUzDPezkv6s8dIl4ngKn0JgE3xnNJWpQDmagIfkJbrIraje+M6l+KK/IX/AB8/pyfoYFFJ5gi0VESXSpP8JDfFvCPMLjA3IHQ3BIh2KUUKCh5+sJpp0fQalKOobIxhSpMxP7yWQeWYAvEsnDSU4yQvOpSJqlKJVUkqdkqFrlj5xTxaGUFJ1ivLlvMlJd0qmJbzWAR0eGxRHmX+Tsm0dp9mybm35n1jE3+2qJWCyHvzqN8fKJ8dOT9plp/iW58yw98AX7R9pqm41aDRMngSPJyrzJ90Mi3JnnOKgk/2D0kKJCUAqWosAA58uZMG26f7OOITMUxavZgn/wCxQ/pSfMRW/ZfghmXPIzKDIRSoKhmUelKeZg027t9GEklRLlQZKdSeTcucbKW9I6KtJ/EZu+m9AwyBLk5c/CAGDBI/lDUa3jAHisbNxBCpikuBTSl6CGSUdtNMydMCcxdSlVboEiqjoEj3CsEGFn4GRLz9jPmqBvMyBJOjpcgCtiI5RrnkNz07JX87g7htnzJg4EKUHAcBwCosAVd0OdHjzF4VcosUcnINPVm9+oi5tXevEzAohfZpAICEJACUmhCaOC1yKlopY6fnEshu6E5Q3dQEhDtqANerRQkqI5TeohRPe4bxiaRNYisRyTZxXqLRYkygTyjHQSurs0+28fSFC+y9R6mFDdibcPpmMMwAnvAXOrkt9dIo4KclMwlRFiK15frFkZUBiXJ994xpigTRTudeVRdmMTKjQk2XjMqmUpknpQ8m5fpFxc8LLvcWrTT3hoGsMVU4T4gE3EbezkEAulv7fpASNS7gbvjJZcxhqFeqAfzjpGy9rJXKlqzPmQgliLlAJgE3yQMxOplinVJIPyjW3Jmvg5baU/2kp+Qg4cHTVhPNxaV0SahJceLsYmwuNQAlOatuesCsxDrV0f3RcwamWkq7oIe+g5eMbYvTtQUMLfVYFdsTQnGKQahSEq6gs3oQI2JOPBUpYDuLA8m6dPfAjv6mZLxErEIqlaUp6gouluoMLybof0y0z/RR2gtMzGSEVP3qRW9DmPwijvbvJ201MqSXSFDMbgqdm8BFKVtDJj5CyX+9T07xyk++K+8+F7HHTEgMCoK8ApjT1MKitj0nyY218NkmKDMCaedY6HsDE/8AhpC7heUHoUEhVuoEA225mYgg6e93Pxjd3T2ifsqpbnNKWJiQP4FnibwLv+MQ7T9TFTJM/gyWg6l415WUVZLXvT5hvWBXfRJEuRLQkEnOsBQDJSEh3flyjUw+LDhiCFJcMPo2jK3vmiYJQQHdEwJUAePKUuw/hv6GJMj1Tg/Y3AqbXuBcvGhKySAUsxZudCPfGiZonS8oNW4X1/WMibOGckBwbg+vziTD0qgsD7J50o/mKxVPFsmVYOqq4vj/AGaGHGZOWr2I1HIjpFZKGmyy3dmJfQFlD3xIrEBSX1GvtA6eUQ53WgkuMwJNtQ7wtWiqbjKKR0pKO2x5A4UybvdRd6C7Rz7fmY+OxJ5zPkIPvsubHSlAVqoq5gfpaOfb1rSvHz8ppnLa1AAI9XjcT3I8y2SXsbv7O9q9hKnFXcd1dMqb+jwP7X2uvFzzMOtEp/hToPmesWcPOMrATQUsJi3QW7wHAv0/OMjAqYqJ+qQcFbbFzelRXqWDJAIuTDJ88qoS7fOLEtQqT6UiiuhMNjuxMnSPZ+Iyoy840t2cV2azMCUKyAHizjK1XSQaFwBU6sKmMPEK5xr7KxKUBLOlQOZRdwpyAAU0BRl0Be9bMco+ChOq5jcfizNmGZl71+bpSAX5lzfWIpU5WcCl48Xic1HOVLsKMH7zNzNYdJ7w8Y1JJUY22bHFHsPydYUHYimHUvZSPaWo61IB9eUSS9nyU2Afmo5r11tAqdrlQHGhIUou5DhrODrQAGwjwbwnKy1UTQk0UQXbKCHPN+SRzrK8M+7Ga4harHICgnPUkAaVI9PKJ1hY1B+uXpAbNxySEkqFE3BcE91SulQzNYxobP2pMmpBCVF6UYUSGcC9ww8G6xixNbo5yR5vZMfs9OFY94Mebh4oDClL2mqHqxittfGmZk4SACps1+THqGqXNYj3FlgiekqbKtJbm4NvSO3jF2HzRuiecyyOt6dIUvEqKgkByeR5RoS5UkdTQVNstA45CvoYmmbXQiwZ7Uap08YVrfobXoU5OFWX73R6V6RHt6QuZIUhnUOJHN0VbzBIh2I24QUgVV7Q0DtemgUPXpWedic8xJcUB9XHup7o2UnQeNeJHL5k/MuWrkR8XjS3tUZ6Ez7zJQCJo5hzlWOtwf0iTend/sT20tzLUX6pU7t4cvSPAsGYf4ZiQ3JQP60gdVU0ei1rQOrXnls7qFW+Ma2AlrRLlYmVUoTlUn+LKS480VHVCuUZe05HZrLWenhygs3SUciQE5krBBqUsM3gXIqU2Yvo8Pi9tiPqF6lMbVeW6VFk1AJqUrJozXd3NrRZ3sx3aIw6yQrhWL5RUJLJPs5WIB5pOlIm3k3UMg9olJUg0Wkd5BuopAPdLglPnasYM/BTZmFZJTMRnJR/FwgBY4hQZVpubijuTCpxVp+/8gQltaB5KySbF6V8KRfmqQhDAu3CxAD+d6kqJbmejxy9gThNy8IdOfNnRlyVDuVAOKgpJBBoRDsHsPtVrSZ0sKQCWdSqJNWUA1G510eKZzi1u9kKgpLhEMoAh8zK52huIKkd4Ag1oQ56+6PNpYUSiyZmcORbKaXIDktbkXNqGHYSUlSSJqsiQPDMSXqTy5CpgWk/F2HRySrT3+foON0dtGYJKkqcywuVMBv+7UqUfA5cvikxz1U0lWYu5LnSpqffFrDbX7CaFSnYXJoVAMbaMaiNre3BoOSfLHBNAU41fSliLNAKOh+zGOX1Y87o0d7MTLn4aUqSkploRlCWDABlN5Vr0Jga2LsWdiC0pBIep9keJh2zMYojsLiYQEuHZRLD1JjtmyNlIw8pEtAATLSBo5IFVHmSXhepwtHZnGSi0AatzRIl5pi8ymsBTreAPFK+8Lc46J+0DboSkpFzHMwpg+pgum1O5MVmeyQ8EFXNvj/eLGKnhauEANdhlS/QDlatTrFfD0D/AE5v7nHnHuHQpR8Tclr+MWUTWSSLUi3I4SPGGSZQyk0YAMa1JLMKMCRVjoLvDpSHUD1jAjY7U/RhQ7L9UhQWwotJlImKRLQRQahglRLkk3NamvwaGHBDj7SqyVEk0UTmqyQosnR6UryiCVIVJVnKsr8I4SQFKe795m0BrBDjsdIT9ypLd0KWCArMQ5UpTu71/tGz9gI7GJi5MtCRKSBmSQHBd7lS3sA5aru/SNjZsorQJKSAVpJMwKbKmgIs7MUjR2Io5MDuCwi1qDKBUQXJXSj3V0DelKxNIXNlLSxCVOGDniIYsaa0p1FA8BVdwnvsbG09mLlqzLWJigwUWysCGTTkwZ+nnGVu8D289NWCQogEB2V1/FaLu0NozCMqgQVsVh3ykaDVmympoSRGJh1kYpaQWzpKfJwW90Bvb/AxcBfhsaClySVTAwKe85NwCDwuzNWguQIftUlpYIBUaE2CDQ3NHzKqeRAsIo7FUkGWrMlIRUOH4i7dbhydDaLmHRMxCQQxWhSgvtO5WoAYOWFho8AzaHOgJJnTVImEAZWSBQuCD/AWBDVNoh3b2kuYtlEkplkhyxqRQ81fzM+kVsZmllYBGYAPYhKV6pozFsr3Du3K7sZEpCpCkUUt0ku+alfMKEKluhuPaRdx8v7RhZySQGBbkCgZvleOeyMSTIDP92S3gQ8dC2Hj0TJsxDhlEsOYBIUPSOcyeCcZdQCopY0ZlEBxC48FydMjnze0SSTUdY1d0dolDOVMlVnJS6hfK7Es7PyI1jEmpyEtbl8Y0sDslfZhYScxPkQRQX7zilNRUPV6cYrcRnuX5OmStqHEhKM8qXNBYFTrROASWTQgguzE8SasTUEY3kw57RMv7PPlBWdSyjLMlKmZGGUgMXDl1pCgQKOSo5uytvTMMsCckrli6FjMliA4bV2oakaOIJDj5eIlFeHxUyUE3QsJnJFHZyQsDxVByxp7/wBkUZuLMLD7HlqTL+9XKVJl5EhctIZyVKzktx3JLsGyhyK0p2xJCELWUzJigkqmoM+Xhwli4dKQVMQEkAHUMTEmMlzBMzS8XLKgxUUI4CVOodokEjMObE2c2igTNlSyhC5YWw+8QlSFMlTh1JcqD14hc3pCFhyLdO/nsPeWD2exkT8PNU02VI7NB7uTMoUvVRJJqHdvKKSSp6gqXQ8QJICa6/VII5na5ZZniYp8wSc6JQKgcxqQMyWYMTU5rUiknb2Va1hCUqKSkKQFIJcgFIKTwhnqDo2sPjKXoA0vUysRNzVJv0YeQi3gdpPKMhZ4XKkfyk94eBv4vzhYnHoKQDmmqPeUskKejAAEhgxrrmrYRCuaFrSEpADAAABybBmArbq7wT3W6NjLTK0wn/Z3sUzcalbcEjjUf5rIHiTX/THTto48ISefKIN29ifZMKmX7XemKcVWb+QoB0HWBzfveASZeQH7xdmLEJ5lq/2iGdydLuNVN32Rz7b+NVNnkqe+t4pSZRmLyhz0AfoYYXuf1hS1ZbFXMM3Jnve8XwjUaRPKVytjpiwKJ8eY8tbN9Vh0gkVrYgedKcqPEaUV16vEy1MIO+wNdyQYhSqOW6mgsPgEjyHKL0pHEnpGbhjURqS0s3Uxktg4bms3SFChQJ1G1s1SSlExUtQUQ4N2fUPbSHyjIWsyiypiOJToZyeehIBFOsYE3a6VFwJjC5Che1E6pA1arxTxGOTnROcnKpLs2Z01SrLYk1Dv0gXhk2ApoN581EoEkBIHl/cwLbQnhExWJBZRsAAWdiSH16+POj9tbURPUns3ygHRgS9SLuKM/SMTFzRYqqC7AE20JFB4QnGmpUU6I6NTC/E7SmqQZa8IoEpfMk8FLK8iSWJNoHMLlGOllQBSXBegqk35QR4Tay8RhiMpzAtMIDBri1ipiKaJVZw4vilBM+SpVsyX8AoP84ZG9VVQhrYKcFhypJyoJBVQ0Sos/dJS7cT8ywMWZ0qbLCcqChiC4N1EEXJ7xDC3Lk0QYLaq1zFqWlIRxKSDVTkskAJrdutzG5hp5MtOccTVBqX0f4wlzdhaAb2ts2cpKVgELspJdaFVoo9X0AY0flDpEuZmUoiYkp4zmTVWU3ZIAAZvTUmNXbWPKZbhTFCkqGauZSTRPWrEnRgYj2XixNQtRGViHCgXCWcFiGYkm3KNcnp34OUaltyU8ers50uehNCRmaxe7+sDm8eEIxMwguFHtEqoHC6/mKcoIdpAdhMDg5KhmFCKU8/hA7PUZklBFVSwUqrXIS4POhKvIiFws9G1VlNKe2moAALmosKXc6BheOhbKwIUQlKSLBTgAhSi2U68ITq1wz3IxulstmWxJmKypa+RJ4iNamlORjpGAwGWWVg5SkBI1D3Yvdnu71vpHNa8ih6EuWdJv9AZvhhQtTJotHCkilOX4T5wKYnE5eGfJQvL7bAlrXFfjBD2xM+aZhCVJKrupBJok5soADswU1T64u8Up5Q7uRDAqAZSipQ1IvfmAEGpaLHkamoojjBODbMzEYxKVEySmXQd1QZuosfOGDb04gJM0ZQfZRLzP45HPnE23tlrlBP8JSFJplICuJspqO8OKyqkRs7q7vCbhs7BTzFJUFUAQyCavQsQQ/XnB5ZqMdTR0FbpA1i8YJhByKmHVUxSifAVe/lSwhYeTMXRCctu6DQGjk3A6wcbI3N7SYKABSRxGqRwCzM/rrD9q7MlypzBfCqWAUS0kklNRZJAql6nnSB1x0XFm766aADHbOMpRSoCjM1QQQ4Pvjb3AwQVj5RUKJzLD6lKXBboSD5QtryiS4ShJLqADcABCcoDqqkMOIuwFIs7gIJx6FEknJMJJLkjI3pb0gHJyx2MUUpHXcZi2S9KfX5ekca21iBOx0xU8lKEkukd4hLAJHVRPgATHWdqVS3IP5iOZ757v9kROBJ7Q18ekSxlc6Y6KqNoHcbjs5ZKRLRokeOqmcmK60sHYQ6Ska0EaCt3cStOdOHm5NDl05sakRYqjsLdyVvkz0hxHi0O0XpOyphVkIEtQDhK3ST4OInx+xFyZQXMZKipglweEDvU60jtaujXjbV0UcLJ1i+lVRFGVoIvJBDHr84J7mJpKjSzHn7v1hQ3tOsKNoyzzYn7xX4D/XGTP/eL8PlHsKKY+Yilx89TTX3ZH+QP6lxkq7v+mFCiKHnZfLyL9/0FW537id4j+gwP7S70r8Sf6hChRj+6xa4DTZf76Z4J/oMbCrJ8oUKIlyUTBXeX/FYX/T/WYv7Q/wATiP8AJl/1iFCiiXkEPzGIe/M8FfGKezbr/Cv+mPIUCuS7H5Aq3Y7kv/JV/VBpif8AC+aviY9hQHTfdkRdTwc92Z/6/wCP/sXAVjP8LL/Gf6TChRXj+5P8L+xb+3H8s1967f8AxcL/ANNEb24v/l87/Mm/0SYUKCz/AG/nqZj85qTv/MML+H/sjR3j/eSPA/CFCgI/a/QM/OjnOLsPwTf+oItbgf46X/lr/oMewoXD7bKZeZHSsddP4T8IGt8f8EfrUQoURLzr8ofHynMjp9ax3rG9zy+UKFHoZBOM5zvD/ifKX8og32vL8D8BChQrH5ol2XyP8f8AQPSfl84t6D61hQosR5nYvQoUKCCP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http://photos.geni.com/p13/4e/71/44/f7/53444838fa9452a2/350px-theodoric_i_by_fabrizio_castello_1560_1617_l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4000"/>
            <a:ext cx="3333750" cy="28956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Weakened empire</a:t>
            </a:r>
          </a:p>
          <a:p>
            <a:r>
              <a:rPr lang="en-US" dirty="0" smtClean="0"/>
              <a:t>Smaller population</a:t>
            </a:r>
          </a:p>
          <a:p>
            <a:r>
              <a:rPr lang="en-US" dirty="0" smtClean="0"/>
              <a:t>Oppressive government</a:t>
            </a:r>
          </a:p>
          <a:p>
            <a:r>
              <a:rPr lang="en-US" dirty="0" smtClean="0"/>
              <a:t>Declining farms and cities</a:t>
            </a:r>
          </a:p>
          <a:p>
            <a:r>
              <a:rPr lang="en-US" dirty="0" smtClean="0"/>
              <a:t>Stagnant economy</a:t>
            </a:r>
          </a:p>
          <a:p>
            <a:r>
              <a:rPr lang="en-US" dirty="0" smtClean="0"/>
              <a:t>Loss of confidence in Empire</a:t>
            </a:r>
          </a:p>
          <a:p>
            <a:r>
              <a:rPr lang="en-US" dirty="0" smtClean="0"/>
              <a:t>Barbarian invasions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Rome ruled by invaders</a:t>
            </a:r>
          </a:p>
          <a:p>
            <a:r>
              <a:rPr lang="en-US" dirty="0" smtClean="0"/>
              <a:t>End of Rome as center of power</a:t>
            </a:r>
          </a:p>
          <a:p>
            <a:r>
              <a:rPr lang="en-US" dirty="0" smtClean="0"/>
              <a:t>Flight of nobles to country estates</a:t>
            </a:r>
          </a:p>
          <a:p>
            <a:r>
              <a:rPr lang="en-US" dirty="0" smtClean="0"/>
              <a:t>Loss of wealth from the provinces</a:t>
            </a:r>
          </a:p>
          <a:p>
            <a:r>
              <a:rPr lang="en-US" dirty="0" smtClean="0"/>
              <a:t>Further loss of population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   Causes and Effects </a:t>
            </a:r>
            <a:br>
              <a:rPr lang="en-US" dirty="0" smtClean="0"/>
            </a:br>
            <a:r>
              <a:rPr lang="en-US" dirty="0" smtClean="0"/>
              <a:t>         for the Fall of the Empire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Explain how the Roman emperors tried to end the crisis in the empire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Divided empire in 2, fixed prices to slow inflation</a:t>
            </a:r>
          </a:p>
          <a:p>
            <a:r>
              <a:rPr lang="en-US" dirty="0" smtClean="0"/>
              <a:t>Describe how the Hun invasions contributed to the decline of Rome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Legions could not keep the Huns out of Rome</a:t>
            </a:r>
          </a:p>
          <a:p>
            <a:r>
              <a:rPr lang="en-US" dirty="0" smtClean="0"/>
              <a:t>Explain how economic and social problems lead to the fall of Rome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Mercenaries fill the legions, no loyalty, too many taxes, poor get poorer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Constantine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Made Christianity the official religion of Rome/Constantinople new capital in 330</a:t>
            </a:r>
          </a:p>
          <a:p>
            <a:r>
              <a:rPr lang="en-US" dirty="0" smtClean="0"/>
              <a:t>Theodoric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Last emperor to rule over both Rome</a:t>
            </a:r>
          </a:p>
          <a:p>
            <a:r>
              <a:rPr lang="en-US" dirty="0" smtClean="0"/>
              <a:t>Diocletian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Divided Rome in 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</a:t>
            </a:r>
            <a:r>
              <a:rPr lang="en-US" dirty="0" smtClean="0"/>
              <a:t>how the Roman emperors tried to end the crisis in the empire</a:t>
            </a:r>
          </a:p>
          <a:p>
            <a:r>
              <a:rPr lang="en-US" dirty="0" smtClean="0"/>
              <a:t>Describe how the Hun invasions contributed to the decline of Rome</a:t>
            </a:r>
          </a:p>
          <a:p>
            <a:r>
              <a:rPr lang="en-US" dirty="0" smtClean="0"/>
              <a:t>List</a:t>
            </a:r>
            <a:r>
              <a:rPr lang="en-US" dirty="0" smtClean="0"/>
              <a:t> </a:t>
            </a:r>
            <a:r>
              <a:rPr lang="en-US" dirty="0" smtClean="0"/>
              <a:t>how economic and social problems lead to the fall of Rome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33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Jesus crucified/Disciples</a:t>
            </a:r>
          </a:p>
          <a:p>
            <a:r>
              <a:rPr lang="en-US" dirty="0" smtClean="0"/>
              <a:t>285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Diocletian moves imperial court</a:t>
            </a:r>
          </a:p>
          <a:p>
            <a:r>
              <a:rPr lang="en-US" dirty="0" smtClean="0"/>
              <a:t>330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Constantine builds Constantinople</a:t>
            </a:r>
          </a:p>
          <a:p>
            <a:r>
              <a:rPr lang="en-US" dirty="0" smtClean="0"/>
              <a:t>476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Fall of Rome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Dates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http://www.youtube.com/watch?v=me4E5wDCK2Q&amp;list=PL13C0BC50E3137540&amp;index=22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447800"/>
            <a:ext cx="8077200" cy="2179638"/>
          </a:xfrm>
        </p:spPr>
        <p:txBody>
          <a:bodyPr>
            <a:normAutofit/>
          </a:bodyPr>
          <a:lstStyle/>
          <a:p>
            <a:r>
              <a:rPr lang="en-US" dirty="0" smtClean="0"/>
              <a:t>Diocletian, Constantine, Division, Barbarian Invasions, and Fall of the Empire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6564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Constantine</a:t>
            </a:r>
          </a:p>
          <a:p>
            <a:r>
              <a:rPr lang="en-US" dirty="0" smtClean="0"/>
              <a:t>Theodoric</a:t>
            </a:r>
          </a:p>
          <a:p>
            <a:r>
              <a:rPr lang="en-US" dirty="0" smtClean="0"/>
              <a:t>Diocletian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33</a:t>
            </a:r>
          </a:p>
          <a:p>
            <a:r>
              <a:rPr lang="en-US" dirty="0" smtClean="0"/>
              <a:t>285</a:t>
            </a:r>
          </a:p>
          <a:p>
            <a:r>
              <a:rPr lang="en-US" dirty="0" smtClean="0"/>
              <a:t>330</a:t>
            </a:r>
          </a:p>
          <a:p>
            <a:r>
              <a:rPr lang="en-US" dirty="0" smtClean="0"/>
              <a:t>476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Dates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077200" cy="3873691"/>
          </a:xfrm>
        </p:spPr>
        <p:txBody>
          <a:bodyPr/>
          <a:lstStyle/>
          <a:p>
            <a:r>
              <a:rPr lang="en-US" dirty="0" smtClean="0"/>
              <a:t>Too expensive to control such a large empire</a:t>
            </a:r>
          </a:p>
          <a:p>
            <a:r>
              <a:rPr lang="en-US" dirty="0" smtClean="0"/>
              <a:t>Disease</a:t>
            </a:r>
          </a:p>
          <a:p>
            <a:r>
              <a:rPr lang="en-US" dirty="0" smtClean="0"/>
              <a:t>Poor crops</a:t>
            </a:r>
          </a:p>
          <a:p>
            <a:r>
              <a:rPr lang="en-US" dirty="0" smtClean="0"/>
              <a:t>invasions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630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factors might contribute to the disintegration of an empire as successful as Rome’s?</a:t>
            </a:r>
            <a:endParaRPr lang="en-US" dirty="0"/>
          </a:p>
        </p:txBody>
      </p:sp>
      <p:pic>
        <p:nvPicPr>
          <p:cNvPr id="14338" name="Picture 2" descr="http://symptomsdiagnosisbook.com/wordpress/wp-content/uploads/2012/01/symptoms-of-diseases-262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590800"/>
            <a:ext cx="2495550" cy="2857500"/>
          </a:xfrm>
          <a:prstGeom prst="rect">
            <a:avLst/>
          </a:prstGeom>
          <a:noFill/>
        </p:spPr>
      </p:pic>
      <p:sp>
        <p:nvSpPr>
          <p:cNvPr id="14340" name="AutoShape 4" descr="data:image/jpeg;base64,/9j/4AAQSkZJRgABAQAAAQABAAD/2wCEAAkGBhQSERUUExQUFRUWFxkXFxcXFxsYGhgYGxgYHxgWGBYcHiYgGxkjGhkYHy8hIycpLCwtFyAxNTAqNSkrLCkBCQoKDgwOGg8PGiwkHyQsLCwsLCwsLCwsLCwsLCwsLCwsLCwsLCwsLCwsLCwsLCwsLCksLCwsLCwsLCwsLCwsLP/AABEIALcBEwMBIgACEQEDEQH/xAAbAAACAgMBAAAAAAAAAAAAAAAEBQEDAAIGB//EAD0QAAIBAgQEBAQDBgUFAQEAAAECEQMhAAQSMQVBUWEicYGRBhMyoUJSsRQjYsHh8HKCktHxFTOissKTQ//EABgBAAMBAQAAAAAAAAAAAAAAAAABAgME/8QAJBEAAgICAwACAgMBAAAAAAAAAAECESExAxJBUWETIkKB0TL/2gAMAwEAAhEDEQA/APQOMt81ES8sZOmZ0DcAbAsxVZItqOBs38Er8p2LGRRq+EM2kNClAoJjSNJ3kmQbYNyyQSZgm09hsPLf3xfX4joBH1nSx0zHhUeJmPJeW25A54ucFsmMjjfgDj75VF+dP7LUJUVCDFOoGYQTEQVA+3Qx1fD/AIho0PnvUcHXmXkjSYAPy0ETqa1P8INr2GOJyOcStkKmWZCDl1dw8yAxdXRmG6rcoTcQ14ExV8J8JWpXVKisUCEkIGdnkqUUT9K6CrFjvrGxI08yb8NqPR8p8YLVaKVGrUETK6Nut2APoTthxluII5IBIYbow0sP8p5dxbHM5HhdB0okIpFSEqSvjp1gmoP4hIYkQZ+rUpuCZbV+GqhpkyUBAkkzTY2BVvqCk2ibSIi+NFZLocMMQoxIGJxRJBQHcDGtWkCLgY3xmABc/DBy9zif+kDrg8nGA4vuyeqFT8KM226nF9HhKj6r/bB+Mwd5B1QO2SWCAAs84BI9wcc98TK1FNcrY2bSBaLq0RO0z25RfqcJvi+nqyVfqKbMPNb/AMsQ2y1Rz7ZNc7mHRT+6SbSSLGNTDmS2oKDIAQtckQaeHCkSosOg2HkOXltiz4Ayfy8sBB1MFZmtaR4UHkt+2r2fV6CmZAxfHNrLInHxHO6MRpwXVpiTG04r0Y67MKKNGM0Yv04zTgsCjRjNGL9GI0YLCijRiCmCNGI0YLCgcpjNGL9GI0YLAr1HFZXF+jEFMAA5XEaMX6MRpwWIo0YjQMXlMR8vAAG9O+wxmDPl4zBYFoGLqSKZBH1KVJ7EEfzOKaVdGXUrow6hgR+uL1TGVqSLpo4b4JzXyeIMjA+Oi4I7oDM//mcd98LcEpUKauo/eVEQux52mAOSiYA6AY4LO0PlcTnaVqx/npsw+7HHqGRy+lADuAB9scXGqTXwdUmTRyIDswgBglo2ZZGr/TpH+UY2z1AvTZREkWnaeU9pxvUHfFbHvjQgv14g1MDXxOk4AL9eNgcDxjFwAFahiZxUKZxoWOAAgnGpqYDzWd+WuppiwgCSSTAUAbkm0YGPEH55erHnTn/Trn03wAEVKms3+gbD8x5k9V5Ac972wv4xSDUaioACylIFgdXhgjbnvvg5KiVF1KT0gggg8wykAg+eAs8+k0x+aoF+zEfdRi1FUS2w3JqKaKi7Ae55k9yZPrjXMmeeK9OMK40UaIcrKSmNdGL9GI0Y0skp0YjTi/RjNGCwKNOM04u0YzRgsCnRiRSxbpxGnCsDUURiDRxvGIjCyMoKY1KYIIxBXDsQPoxGjF+nEaMOxUUaMTpxbpxKp0wmxlQQYzBAy5xOIsdC5vhegqhRSVNOxpyhH+ZSCfUnHM8dp/IqpSy9Wu9ZjZJBIEbyACTzuYG5I53/ABH8VZipmRlMmIckq9QjYj6gs2AUAyxB2t3zN1KPDEZUJq5uoPE7eJpP4nPJeYXnaeuOWbi/9/w6I9kKOLUq1LMg13DkUg4PMWeV1W1GARMDHptOraQbG48seQ6azUalaqWYuzQzGSYQhh5DUB05csexUaAUAbwAPYYOFrI+RPBgqnE3xctIYs1ADG1oyoGKMORxKE4vO2NNBwAVmcE0KfM41QAbi+NlHngbBIv1Yrd+gxAQY0zFQqIUXMgXi8E/yxBQrzmdSovzEIYUayl/4bCSR0COHnpfDVcv1OOR+EFjM5pWutRaLAGLqVZYjmBp0egnHUcTY6AimNRCz0EgH9Y9cJSxY3HNAeazlMMhBkyFPOVNiOogw3+U98A/ENQfuXhgqOKp2kqGVTPQRUnDk5UVFqqbX0i20KNJA7EzhDx/XVhEKhP2cl23/EBoUD+ICewi+Ik5UyopWV5HPVszmJpEJRRiIYXqKtnaO7EKvS53tjomoQJwo4KwptSQCT8tmgc50c9rR7+eOgNSRt6Yvjk6yRNK8AKEESCCDzBkY3CdsKOKZmpRYuFXYl9P5dgzDqN5HSDYyH+WhlU8iAf6407k9QO0xIneOcdYxOjG+f0AWRWLHc7Ajck7iAOXTCmhxohiKo0hXKAi4chQwIO58J6csJ8qWw6MafLxBp4oz/xFSoqCZAlQ1jK6p02i8kQBi3KcQWssqbcuvcERYjpfFfkTYuhmnGaMXaMYMV2FRQUxGnFzDGpA6geZjB2CirTiNGKs1nNL6Bp1HmTYeY58rTeeUEixMpUBB1lgTcFVAg81gAiO5ODsHUzRjNGCRQOMbLHB2FQLpxurRyxYaOBf2pJj5iTNhcz6j+uJckUkwuG/uMRigZ1ebAdicRiLKo89/wCsmjmFzXywWqLq03jVUUSOsS2FWea71arSzGWPVjeBg3j/AITRUXK00i0m21utpwjC/PqBdWnlTBEhyd5bkxPpyxw5bSZ1ayhvmPiFKtEUwulaYhQSJOory7xPmcdTkfj+mtXTWD0ixaRVkC5JUqxlYFlkGCDPLHBUaalCwBJBBvEQIjTH+Y/7xgqqDU8BWrpkMywraQbagQJ9captNmdKlZ7FSz6uBpZTIBgENY+X64KSgOZx5F8O8KKZtf2bMFEFy5MT1QJtU6XHeRF/Wg842hJyREopMtCCd8A8TzAp/vCSACBz0wTBBHW8yfyjrcqMUZnLKyw3Mj/2H22xRIVTeRz9oxZMYopiBvjYnDAt1jGjEH9cRiC2ABIeEhc6HE6XourbRK1FZR2Pjb0wzzlEkSDeV3MCxn7mMa1swoq01kajqt2g39x6wehxfmKwVS7bKCxPSBviaWRgOV4kurRvVMs6yBBFt52gW7CcK/hqki1jSiCgfY2INZyo/QjAWZqNVqfPWi7Kyj6CoYQw8QBNzy7R3wRwzPj9orvUVqZ+XQJDLBWPmS0fkJG+Me1tF1gacKy4p5moqjwBVcTuC5YGO00xbpHlh01TpGOXyHEwj1HcsTFNTsYJZyFWPw3gf1nDY8QJKaRu0MpBBA0sRBMXkR0vjSLVEyuy+kA7PqUaSSt4MgAAgjpv7Yr4VQVNYUaVDaVUWA0gBiBsJM7dMb1QXUBHKEidWkEgHoGtJ798DU67U9fzNM2YFbBphSY5GQJHfDdbEKs9x16OagoHpMzNf6pAg6ORupsd4wVmadFyazFRQpIaoI/OwKlo5aVQwOrcoxT8X5DXlg4UhqYBAG+kxPtY++OTTPxRWjLamdWqDSWlaTBrC31MaakdQeRtzSk4ycXrZdWrRi5yvxHNPK6KQClRpBIVNWlSdiSznrc9sd/wnhq0xIWDJ2AEgwQSFABI225YQcAhcvUp0nRa0qDUCyqm0RO4FwPLHRcO4mKtMORpOzA8m/EvocbcSxbCbzSDNOJ+RgStxJVjmCQJFxJIA+5A9cE68bGRhp4BqKSWAUG8XBv6z4RM98GzjUKPfAAhyfDyalRxrCtEnyFgLiwuSL3PKMMv2ioAokEl4BPNdBf3tpn1vgik3hnrJ9yTiuow1JtYnb/CR/PCodhF8YWONRVnGE4YiHo6hBuMU5jLB1Kkalj6dwR36j7Y2r1Y/wBhzj+XXCKtn4zmsEmaPy46H5gN47HlvywmNHL8Xy1ZKzKlQqoiFDER4RyInGYY8XzzNWcikrCw1XvAAO4tBEemMxzNq9m60JeI5OpUeBAZaadhZRO2w39sLH4NoLtrgFNSgiwKjYzZg0G4IIMdxhzx2vCO0BtTRBm8mBt74RjNPUlQLspQrqkEbmD+ADSD0kTiU1WQp3gtVKgGmopBNIkeLUAPFAH5bzYxtacOP+iOmX1Afu28VyAXk+HVAvJPkBOFubz6GUHiqP8AVU/CDaAg6QYkRP6u6vEy2TlqvhVVkMo3CnwjnNpk254FWRts2+H+PNRbS1M6DGwtcbjkRF/I47GrmSQH0gryESZMR2n+uOY4VxJNDKb3kK0DwybBtpWLeYGLs7xgrSjWpklVFxY3Ui4JIUbTuMbKaUdmTi2xtT43UNQ0kQOwgg6pAB31ncFencSeqbi/CRlq65hjqao8s62dDIJC38VIwPCdjBHZdleN/s5DABgzECZBjTJLEDfVsPPF+a+IjWdGKhTtTSZIMjUx8iGEx0575SmnH7Kpp4Ot4PxgVQAfq5d8NNWPOqefFCrTvIttuRN/WAcMKPxwjEkyuliG3PhEkQOpGK4uZNfsHJCng7UuOuB81n0prLHsBzZjsoHMnHP5XjIeoBqtVGpTBBAhSAetjOKalTVVDCSRrVNRJIkCbcidP3742fIqwZqLHVStTplWZwWeoCTvsCIEbKon/k3U/GnE9Qp5WmZauw1Rypgifc28g2FOfzDDwgyFnU4j6ySTp7A+8E4C+Hquqq1apeB8tLibW2/v6sc8uVP9V6X1ezrs3xQUCiUgoCpuwMaVNxbYnqZvyM4SVviTTmjVVdSugUq1oZZ0wYOx1X74zPlT8tTdYMsOnSR/c4X0XVqxWNNmYKSbfLYdf4TiebkpfqOMfkAPH2atUOgaQ6voEw8TbnH4zIFvXHoC8doIh1FEZROkbyAfpAueeOAyGVmvVa2kBCI6+IsIFvwkGevfG/EOHmV1ydUAg7gbKTF5F5Uid8Rx8solSjaOwb41oU4EO7WEIJgCwkk74C4h8ZUWdSVqqKTaqgK3IkQInrBwlq5JJ1QltOoaQVuJneZMDpv3xY7KmpBeCIC+IkETAtINxbv1xr+VvDEoenQ5b47o1ZBVtJB36bGQMc3mOL0XraKakqwYWF4K3E8obRPmOmLERGUKlJqbGQWbT4mmLRy1RbuO+KauQ01Rpso2gGCVEHTfaWPnHkBHLPsVCNBGS4rTpKUUsNPgJllWeem/jMCNo6zgjgvH2iSRo1ncXAYkmNJid5m1hbomzeVYtI1eG4NlFyVifMSOpxGZot80U18JiQCIsWfTPPa5PfErka0U4p7O6HE0D2bWHBtYlWEQbRvt5x6HZTPhgSSN7gGQO3njy/ixU1YRiFUgtpkwdAJWY3kxvztgejnailUp1K+gzIEwR0iNuXbG8ef6MXA9cfiCQSCCRaOcxMecEYk51YJkSASbg7DHmFPiFRrszQ6ws7TN9J5mbW6YY1s+3y2IAU6UVQTeDZvDzAMyZvAvbFfnQfjOtNRqelVMghTHNZ3I9etueNsxlAXplYgG9pPKx545rh7E1GZW1Eqg5gBRJBE3g+ESJOK249priCwBsyrLCTc6eosfc4I8kQcWdclbS8RsCfSYH8sZV4g0LC7tBm8C98c7nvidbqpabqTEx1IgmYg+sYRN8Q1fmwwJU6SIP0GWUk94BEzzBxT5YrBPRvJ6HV8U90gHuT/xhDxbMuWyz0yqM71FZmAOlTcj7H27nFWQ4yukCY6D6p8jzGAeJcWVTR0k+CoCJA2KsLdfqxTkmrsSTTBs/mSarmGPia6hmXfkQhBHrjMW0+JAC8g3kaAYJO2+Ixl0vJTlQL8QN4AtgTLXMWB/3P2wAo0LYSCJa0gjlO8DbaLn2o+Is+GrHSTCkJMchMwb85tjdM+p8JJ0h4MHfSWjsAdQuJ9ccUmboihlVCoRzNuZtpnyvq+2J4Z48gFJuxqmCYJiBbyuffGVqwKjSIFOQP8AUCe8y5HphRwqqfAGgqLLa9zcW8yffD8G9jqmFIk3gBgCLgjtzFjHYzi3PHUVmZXxTa9wJt1vgGhUAclhsCAAREiAQettXtjenmwXXUY9ZFiJ/vtiW/Bovr1yKZIlvluBHi0aomSNvpMW6eWKeF6jqqMSXO55gDYL0G+3XBuXzi1KfywLaiDvB8A8V+9vTAdEw5vsqCI/MSTB5nw/3GDSJloHapFV5NgDc9CLR3wZkVJdg8SSCGAg7bGNwRv5+UUZqFYgAFikTuJBJse1hM9cZQzk1NibwesECBuYgxfy7YCw2pUABEyS4DRIgaRbup0m/aMFZWqQGqS0bFidmJAHeYvJ6jAmZpEvYEwQrEbGz2B6zb/L768Rz6MPlIWAVvCbRVcGCYiYnaO3bDsTCM6KhKBHOprCRbSwjVP5VAB/zDFeSdk1Uw11tpETAJBA733POcRlszfVUYgIgHQnUx0xbtN/y4Z8NyYbOGoYVKYLu2w7E9og+QOEvomvQqnwoU6YfMSqqIVJljcm/L7+Z5Y5ts8pzHzlMKq1Dzgfu2AUSBI1ECeeGVXjBzGaJH0tFMAzEQIBHW8n/FjfjXw8tLLs7sCw0rCDSt2Fr+fbbCnoBBwrMsVdWqOihRJSxIVjEsLgDVNhMDDLL5sqF0ktUWpGp/ESN51G7/i32jCrhtdUqgsCU0kEDmSDA9Yj2w0pI1QNU0hAAwVQIiAYAPXnPfCWEgi7QZVkMQJGqAYtsT1mOdu++K6FfVcGLROxkdZ/FYgnFC5kGFYkMwlesRPe+lbE9cX8Cy6PLOG8BJ8JgamkDS17QTJiZNhikUh1kMuAjVCfo1aSLm8/SO8mO8dMKtT1YqWpoAAuoABTeFAiWN/v0xqM/pqqoAhyqjSPy6ggvePqJJufTBS59Wprq+pBU3FzGqFHQaY/vd4DITx6imhRPgVg+nm9QSwnyMEDb2xzfDZGbNRpursxMnU2kCfubcsMaGfmulJ7CQZ6klbe+BaFX/vFLFVCiZtLL4tuoU22w7G8AdOkGzFQASXMi8ANuJPSIvgnKZLdzA0KXtE32MzzMe5PPF9DL6aZdNJGgFYtFoA1b76rcsDnMBRAEnRpb+IEqNux/s4kkM4dQNVlFT/+a+JvyLOrVP5jMdbziullq1WqVeIn92YH0ayb87ErY9/XfLV6yKVgAl9TPAgAJ4DvddQMc/XCbimbfSxVnDBgfDIAURIJ9e4t1wMXh1GdFOmwLCDIA6WIAqERYwPvzwmemVVmUaWJkXsfHJBvBHiHW+2KEcslAO0nSSNUkT+Zj1UCZ7HfBTZkO4Cs6U6YVAdpGlp1HkSfYgYZRXQyTaWenJC78obv+Ywdo5csDUsoTU1MpU3CgzchgVP3bDfM5grRCQdJR2aOYCw4H8R1E7chgSkoLrTYjQ0MjAnxCLNp2HJfQjDsAqCz04BKhQGOqwtHTcW7XGAOJP8AJcIFCQy+MyTYqZAAMLBmBJ8tsTXyvyMvr1FnI+hRAveGJPLcxv8AfFtXiC16KsRprUwIk/UuoTpI85NuuFYrF1Tjzr4flNYDdIMwJtp64nDShVo6R4x7H/bGYdhRyeXzBOoMZK65O8xzj2PrgsMCY3BjvIMbz12Jwp4eWDWTxdRMaWi5A5AHfBaVI0tIAKkmeR5efL74UkKI2r04ouAxJYkxzASF1j9PQ98Lco8INunWNxONsnV1M9YtCUkILOdKsSCFpqDzba5EXJwVn+I00CIoF0EGNy1j6wCfbFLKHYMjMIMQQOV9yRf0H3wYtGyggroUzIiSSb3vYAD3xoHDZcuWcEHTpB8PM3P5Z5d8UPxUVDqfUGC/h0lYjYCAQALwDv3OJBYC+EVxrAEqNQU9zKmI5TB7bY3q54U3ZfHqIUKBMFrmPZt+x64pocRRmHUkQ+gKSZga1BI352Pni/L5I1MwmoSrOom5AJgaSItv98F+AbVlVBAsQp1CLAyLRGxLjDLIJ8tS5szyq9Ss6hHvc9htbFPF0ptnCiQKayHAsDBB022EqZ7DrinO53W42GpGKm8gLF4Gwg7dPXCZSK3zmlW6F4WCPqEzfeII/XA+ZUBAGFmFovcyIkXuBuPyjAtJC5VFY21sSOUmBHQgfc4aZWq+gs7jUn4oEyRYjuAZ25HDaEbDMzQpqQpadIJF1gjQQeylhhnn8wVyA0GDUKIZM2X8M89oxzOVQqyl2Ghm3nVsZAIFw0Hp3w9q11bKU+is7bzeRJPa7HC0QUZBBrJAurBA3KwAMdrH/Vi/i/EWqFqZMoWiJiAFB1D+IMV98L6VQikTb6bR1bc+d8UcYrQFqTGxnuQh/wDk+2Jq2kJSti7L0aq6iSDpIDAbi5AJHTVbzOH2X4iCXWSFVAtxIDuxJMe2/ID0Xk+J6sXVYseZgCfefTG1KoNLsUUkgC45mx7/AFAG3brgvNBHDCMvraPEWOlZk7K24iZiWJMdBh1w+q70yaKADXopUxyjUXqOellMnnI6DHPtQKuoQEkaRE84IIE7jUI3tBnD3IVEpFaeoE09RO8AfLZ6jE7HxQg8jio7NF8gGW4FVYmCdNBQVkwWK7CJkMx1G+042WsarsS1mVTG1hAP6Ae/TFacQYUXKtL1qmlCDHhgwZ9fuMTkqALkINIVdgSRq/EdTGdMljc8xgeCg2hnkpMzsJAQERu5MeEdLi/acBcHXVTJvL+BvKeXup9sDZiuWqFQAVUgsf8AUSi9hIn+mDqbbKgmFk9rsZ67j74aBmlZwiFNU6VsWvdQd4jfTA8u+LOGZtmp6NIDHTsADDxBDbBoJ59MLuJUG0w0AEiWi7d/vHv638MqeJLyGQNHKJmexWDbv2whehObJRCVsqmD+vsCGEDnGBKtNqlMtDaGUsW0kfgvJ7EAXx0PD8nTNFa1UyugkgixBZSCep8Itz1YUcY4+cysICqFpA2LaZgOOZ1QY5RzwUAFk6v7sgtCmLExdTup3gkD79MWDMfKVWCFwdUqeQMzI2O9/PAaKUaopAbTNPUB9JBsT5iR5HBeYKgsAuptQBmwMpTLCPy3H9nBoC6nxVi1KnDfTDBheGnUxHQgxOKnyr01RiZKkrJJI0z7/V+mFdLiJLsgnxQsifCkEmI8vKMFJmDVrMqkmmNek8gX8RMeZ/8AHDEEVNWlRt/3IUGFAUeKbz/COeMyVQHS7L4UcDvJaZB52VvQ4ozyx4aZNRlBBEgLdjdANydzJ6Ri08VFShoRdLpDHUYk82BG+8AC8YVi+maVs5QRitR/EDfwk+V46RjML61RtRlKjEGNQKqDFpA0mBa1zjMOgsW5jOK9QR9NhHkoBH67cjiykSEUMQx0za8AgWntvbrgTgXDjVqFBeSTbkARN+Qi/wDvhsyL+0FQpKBiojkFsPQRfD5PhEoE4hQYpp2WBabT/v8A3yERlULHSQfCgYdJ8IPr9QwZmK8pBuxAb+ludvXFKialEwQCnit/E1j7j3w1oplubplKJLLEsB54BfNaUi1yLncqQdrxyGG3xc3gprMANf2OEFRiQCLgAC/MzsMUkTJ5D8vXZKf0/Uy35nReD2JK3jljqqPHiifuwJJJ9dUKWPSeXbHFU2YjqBc++HPCqqFVUzqaCW7DQIj/ADG+M38lRG1PTToVW3YLE/mZgBO3cAH+yvycs2uZAOjpvMj2WOwOIr8RlaqnbWNI/wAVwLdAkYBrcQePl6vCWXSp3ETy5CdOF1HYaudLMCqsNQCkwLT0iwtho9NdUzqU6ptz8QI9JGE+rTTczBGlha8g8u5EYv4TULGZ8LkTuN9iByPcE8sOrQG2WyBqMzXCBvGxsJJtA5sZ2HU4Z5jSCtKmsIGdbEEmxDN2vJwpam5dKZLaKLRpEkeI3Y9zBJI21AbY1y+Y8SzOmxtuQXuo9CcTkWA5XAU84M9Nv5bYX8XY/wDT6RYyWZz3MAj/AOsW1W/dHuQJ9Qf/AJOL6uUFY0KMfSx/9tO3mt8OODKOirL0Scmu2uVqVeRAJAprHOzBvTEHkOu+9pMiOl8W184alTMpTUtcFNPNUP0x3UfaMH5unRqDQCadcSqE2V4voPQnV4Tz2wuubLqgOiGM6TGkAXg7kLbsAcRnK5DNTQa1Ymnq2N/qJ7FVgD+LFeXpPT+br2RAA0GGZmhSPZu9sRmuJRSVlXSSWY23YXgeQVRgSyaL/kPzPCXbMqqsoVfExJjSgA+5JP8Ad8TkaoqVoUwpZnjbwhwqjyE6v+MBZrO/Mp1aiqQ1WqhA3CqBzJibqLDp3GKeDVvmZumCdIuvKIUFp8yf9sNKxXR075VaY0J9RuT57Gf72wly3FVSs9MtpBVt7xYhfsCx/wAeCfiPiLU2SLQCBb6vM9pBjtjlWyz/ADkctcGNt5kj/b1AxSQ2x7xDM61sbUxf1jUI9ENu+A+By7KoJUs2gdADGr0AnAlSqGZtM+IHw7XET6bn7dJL+FlC15b8IJUcjZo+xwVgVnSfGvFkp0Rl0B1ECw/CojTPmQPQHrjmspWlknYQfMneOtg3vgWrVNQ/Mqkm5kiJMkxubbEeVuWCcioL7eGIEWvpna/KNvPCawFjDilFlAEkhwzEEkyNTEW5QT7GL8qqtRQQ9UEqg1sBzJi3cA6R3gY2zyeIFSdVMsrEXEKpBSPKBhbmKxcuNKzpsAQT1uZnwqASOUbCMFBZsMzNapUQRqBVZsRZQMacLqFdYIP9Yix6RJ/u08NkgsTCqNczvyKz1O+L+G0oo6t5aB1gA285MemHpBsp4nXCG5MlZW8QNHP/AFTjZaYFLmCkqCRa6mFPSTJ/obRUySjOAN4lMEamkfSIEch4QDvt7G1WbUqOwJ1MWA3eoYkEDbSCBcdRgaol5NUyyQNYZmgSdREnynGYG4oZrOVBImN+YsY7TOMwBQTlMxT4fQOqDmqqxBv8pbkauh2MddMxGOSyeak6gxmb3j9N+vviGzJZmDHwmDqNySJkz574rXJ6CbGZt09/a+NUsZIbydLweslRX1i5ClXHJSCDa3bD/I5LXGtm000BJS2oKoCzOwjVbCHg/CCukuSrVfAib231N0FhH+LDjP1zQPyt/mBJPQLrMeZMf6TicWWrFnEprUiXGk6SxFzpvN7Cbb457M5YqRqPcDaF3kee9p6462jmEU+MfUpWOtpP88cwclIVGU+GYb+ExAJ5i5id5w4sU0DpWkHoTt5AAmOgE++OrocM0UkZoDECF56Q2og9/F9x0GAcpQo+N0Rm+WwgmdLEjbyU3mLiMF5PMNUarUJstIhOcmRf7k4iT8CONimjVKMW5uDB5gSYP+oD3O2JRAtRVbVpdwqsIJBkRI5i4kWONs3SgDVaFHKbAA7W/ixTSr6SjKCY0kSbfUblbyfFa/LDQjpszw4fMalMkeEdYZYDdLsSOxIwF8MMCGSCxsUAOwvMnlt9vLFg4iTXDm4NMVC0DVAed+kAmOsYihTdRUllVfoXQIDBjIKnoV094IxCNPQReIA5mvp8ZI0/MuZNhN+pkWgY04TXdqjMxm0zyF+a9fCTiqippu6/xWnpuv8Ad8RQrCCsEjSYI63Mnt9WCXokb8YqRTAGxc/aP9/vhlT4h8qszxGimWXzYtp9fEPfA+cYU9A3JChTtBOmSelwMF5bL/tFWpl1KrCl1YiSxUgaeygCTF/bELaISoUcAk5mmwEuoY3/ADCBAPQ39zjr/iDLUq9FaynwEeNlsxWRY/xKw0+p6YS5r4crZJ0zBZdMhHUCYBIMyQN9PTBPA84P2jMUJmm2ptJvBMTA6R/6eWNHssHbjn7tWbfWNMC50kHUSd7R7HrhbmPCmosCCHdQTe7IoJH5jJxtmkY1HNYrTFMadRmP8o3JMDwjvyuBDUQBnQ2OmzAE6Z72m0254VDs24txXxLRAg0gLDm8CQe4iJ6zjfgtcvWpsCbuBDCDuAbxfeP5YWUspqOpoGu5I8Rk3iDtznHS8Ayvzc7TcknQAxsL6Z07bXZeV4xbSSJyzf42qMagDERTpkqBPclmPmoHtijKLFBTEl4YEm4g8h0gR64t+Ns0GaofwhhS7kKfEQekk+04B4/nvlGgKYskEf4VWCp6yDiS7ANQ1zbcxcEEEkgGbdL/AMsb5KsUqaixIIZSCNpBGwBG8bdMRUyxDFhAQliOulriO0HF1GjYR5Am33xpijM2c09BOpiwtaY9ZC29OWGXBskYJFyG72bofIf3fCrL8NL1ESRLMB1A3J8+eOw4VTUVvlJ9NNCxncszbn2HuMRL4KQspslM1S0FiQumPxBgGb1ABnrO+FWdZVEAEhpadoldhHITPrGI4tfOVyJ+orHso+4wOcu4KpuQSp5g2EKBsRynzwmshYy4BUArU1ZVNMmGBAO6kCR5kffDX4qcIKQRFUHXZQF8Xhgx7++OefK1EqKqEu8amiyrBEDuRHIADDj4lzJ00zp5Mb202X3M2wbGKmra8ygAAanC2HOPFPXxFj6nDHgmRmuA0sArMzE31ki8zMg3wJ8NE6GfTc2Lbknqs7b37jthpwGiPm1X2CJp33Jvt2t74G8ki3ilejTqsnyS0RfU/wCUHkcZimtx53YsEJB2McuXPpGMwFUjmqIgx33I7jb+74LyaE1QqliSfTSI+qbaYuT0xTn6MPab7f7R/LD/AIDwbShZ9QJFwRp8O8G/M41k6VmSVsP4dmdWaQyXuFQ9rl6nYEBoHl0xdnmFWtUO4so8xP8APC/hZBr1W1WRYlRMTKmJ3i9+9pxZSzAE6ZHiEeUNjJ6NAXPVGZtKRb6hMEAnz6A+cYjhvCvn+NopU1ADuAANyAByLxF55X7pM/UKVmcSFlZv3I/kPfDbN8R1Kq/hSSByvGw7D9cXkka8X4lRCClQNhuYMAc/EbsT+bz6iB+D50AkGDqJ3jZFaBHdjOFJ2g7c73PtsJj3ww+H8opc3mAYHkRMdr/fA0qC8l3xCwFVQ0fQeuwPP0/TAXDKRasgIJBPiAO4I1bm1/7jFvxI5atHRI9h+k/riOCqTUtAJ2UDaf7OIWIlejDM5rVXquV8Py2UAbQAAFHYm3ri/jdP5Qo0QRCJdiT9Z3PZZkeWFzu2msQfCpCR+YgiTPQEjBFDMirVQVNLcxqi4lmi+8r064lYKZrm6D1FZjAemoLmLssxysSGIuOuLctkS2mqA/y1jWmkhjpmymL6gbHa5nbBX7YouKsuwYqiqLsJPiZu/Jb23wtr/M0KdQEtKIokwZkliN5CgHlGKJRZnqFTMVabmnpEKSo2Uhvp9AAMC/D+Y0Z6nUDEgMyORcaWJWfcz54k1Q1UOp1R8zSpJtpJVSRy64rydL5ddInSwCRaxlbHkYcK088KOwOu+O8+TTp0x+IFm5iFICz2m/phBwTKMx1hiSPEdPiK+IypFtxawNj64J+Js7NTReVoqLdWEx/P1xpwp6ao6sB83TNImRJ5rI6wLHCbyNot+KMtqU+EFWUQRClagIlmO7eGAAf64Q1K9KQi6aigszbhQCFVRcXtPt5Y6PiuX+blEcySGRgRciQbjlMkb277HAGdyyVAHqOrBxJamNBZk2Dm94mBe4MHDTrYmvgTM6aJZArFQwgsfxAX1EkkqCZ74a8CFRAaouWQhCW2gi8dgCfTFWf4RRaalPMKGMKEaBZRAURJFhvG3nOAeHKA6uT9BkeZUy3kL+pGLtNE6ZXxpToVD/EYve92nz64zjoPzKayP+0gI3uVuduUYtc6mFyXZhpUXli0AE9FFz3PbGvHQnzTDBgNKA7yQoDEH/ECfXvhoGzZM86qoBiBE2uAeWrnf7jpgR8yJlr9JP69t8F0qqIxVwSGAcNyFzqEz2xaODgD9odGWkphEgEuZOkR+UHc3kC2GqQbGPCkGVpDM1CA2k/Jpkb8pjuPYeeCvhGsfnhn3rBtTHqbi3+Xljmcw7ONdSoSwNg0kkHkOgweeMMHoWC6UL2F/oKg9rcu+JaGC58k1/mCdLVNbR1Vp6WvHuMZm6+lhBNjztcgGAd/beTiqpXmmVY2JkjoVESRy54FpcTZBpBJUbAwQD2EfbDUfRNj3g9QsxIQPUiQC2kgciD184xtn85VbStVCtQPaQVlJU269JE8vXn6XFGSotRB8urEAqIVgbWBkdB0/XDmn8RVnH7xwQsOJ0fUDaVWDFxvg60Haxpna6oyqBEtAiBPU/zOG9LLhaDQNJcFifS3pAGOPqZhatQVFBY3V+iydwDyP6zjsPiBzTyzmYJAQR1YgQMZNZLRxNXNaTpLoSABs20CPwHlGMwPSqNAnT6qCfcicZjQkNd3TxUwpeQASASs8xPUwPXDH4g4qDRWnMloBJ3J6+e5xgpgU3aJtq9BzHpjm87VZiGO0W6+388T6Nh3BKqqzL+aB+p/lg96NrbmP7++Ffw/l5qKWBK6gGPTVYX8zjquKhRURVEAffb/AGw2xNHKfEmS+UoG+pJPoT9h/PEI4KgzvB6kiP6DDz4xoqVo7NOpT1G1/wBccpTpuoUHY3BH3HvHvirJD3rCI6XkXPYEna07dcN/hzMInzajR4UFugBmB3JhfM98c9JMzyj3742qvCaZ3jnyDHe/WPWMDJTyFcazZ1sxgk04EbA9vaMNPh7PCll2rH6voUwJB5kT5z6YTfE1I/PKoJ8CkKOhY2+5wfwp9NMKYESWYiyg3O4idr9vdS0aLYHXz8U5ExqAUHciZYnDDJ5tVpmrB1IpUxcEnVEb30m+2F3EPGyAAqhaFkRIkeI+eLhTAJQEmJqE7XJhfsfvhUFhVDji1DpTK06dmIfUSwJBBIkfVH258sb8FzjNWUtpWmn0rtqMGDp57C/c4C4XScsGFwLwJv6ffDOrw1UAdC+sggyAFAi/LYC2++FJpArYor5nQ7sotq0oPuSev/GGa6/kUk0a2FQFmO81Ha94IgMt+vYY0yfBPmVWcsqUEkfNfwqSJ1aR+IrtbphjWzIoJUNLxLAIYgy0lbxyHiLehwPFAZxKqDmalQrCsvncMVn/AElcKM9WJa0+CLgi2xHc8sMMo2vLxOohSe9lP9fbCTM1WdiqrOpvP0HfbBFWxywjt+JOv7BrkhCqEafylli1++OWootRStOt4ZnxI4g/4ioWNufLDrLuUydShU0M6KrhNwAWEKesH0uOWEXBs21Q1UqP4o1BgACANwLWAt7nBWLCwWlwuoJYtSKixPzV28pJ25jBmXpRPip+etIjqb4SVhLajuWJ5kleV9htgpaZIK8iJ/8AJRb3H2xp1M7GNeg5fwmnsNJFSnMR+E6ue+/PlgfMcEqhLhWIOwqoTfe+qwnfy5YpcgQJJA2I2kc++0X69sb0mVKYEXqGW6wNh5TP2wZQwynwxmHjqUgsCQHDxcBh4Zubc98EcYz7130uyLTo20KSRIsSx0/Udu3vilT8qiGb66hIpTuoEhqx6flXvJ5A4FoOFAsSokmLEgedgI5/zwvsYUmVUwaj2J0gAEWA2vECO3TGmayjEkqVM8oPaw3tpEAec4WnNgkmZgbX09xvMWnzvgzL5iA0R1F/aR639cFMWCmllCzEQVU2kqbAwRHPcHqd8E1OBpoDs0jrTXWP5EeuNqDAkBifPnF4U7csTmXA1Q4RpDE/bYGftgthg0ynCfnahSYCIlWYNJ5SkEDbe/nijM5dVYo6/LOkq7AkyRJsm0kxscG5Ksxr09CI7NKagNEbHUxjkAZj+WNM2rlpZQXAPiXaBOpu53wuzKpG/AcuozNKmhnxFmOxgAsAehsPfB3xnxViURTBSG835CNvpP8A5YA+FL5gvsq03YesAmb3ucLc/mRWZpNySRNpkjrzER6YKyF4DcvxgaRNMepYfacZhYav5gpPObH1k4zFdBWOeEZ8/sdRTuoKzvIJtf1OOdRfFf8A53/v0xmMwvWS/DpvhupUekyIECGp42P1SACPQRb1wbxSt+8B7fyxGMxJbEPE6jQrDbURv1nCvVBE+3fE4zFrRm9ln7RC92O/b/nA6sS62GkEHbl5d/54nGYZNnR5Ksa2aqEAalpgX5mbr2sQJ7d8KK3ETWYiCqTETvHWP0xGMxNb/o1TLaRZqtNmMgaSO6zz6SbeWJo1vG2q7HVMcgDMAbcvsMZjMIBjlMyVujIqqQSCp1NEEgGCBjXL8RZnqRbUQ55wqb22k2GJxmIeyloAymZLglyWIGkkkknewJmBEeww743WXTUU+EAJEemlfKP0xmMxUtiWkU8HcqnKSGvyvq/phauZbLVCUA+YJB1CQDzIjc7XxmMwQzJoUtGuTzba2LGWqLUUnqY1Cf8AMq9rYsTjBe7CCV0MwuSpI633jmPvjMZjRxTJsqzGSNKVsQDeJuIkRO2HlD4cZBrfT4lKgC9mEhpgREA+mMxmM3J0VFIhOCLpAkho2Mepkc74GzXBWVdUi3ON52Hb+uMxmMu7sukU5zxvoblCKeYC7me7En1wHnDfQrmF7Hlz5e3fE4zHREzYL8zkQL8hb+7YJVAVYifCFmABzi/XlicZi2IKo5iU2+m+/Pbf+eKCssT1v5hmI3/vbGYzEIC7hmVaqx8R/drYEzJJiO3P2xrx1CAqltIJbxC8gACIsd5nGYzGf8y/4g3CM9oWpAiVVZHOXWYH+EH3wFUT1i364jGY1qmQEU+JMAIY4zGYzF9UI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AutoShape 6" descr="data:image/jpeg;base64,/9j/4AAQSkZJRgABAQAAAQABAAD/2wCEAAkGBhQSERUUExQUFRUWFxkXFxcXFxsYGhgYGxgYHxgWGBYcHiYgGxkjGhkYHy8hIycpLCwtFyAxNTAqNSkrLCkBCQoKDgwOGg8PGiwkHyQsLCwsLCwsLCwsLCwsLCwsLCwsLCwsLCwsLCwsLCwsLCwsLCksLCwsLCwsLCwsLCwsLP/AABEIALcBEwMBIgACEQEDEQH/xAAbAAACAgMBAAAAAAAAAAAAAAAEBQEDAAIGB//EAD0QAAIBAgQEBAQDBgUFAQEAAAECEQMhAAQSMQVBUWEicYGRBhMyoUJSsRQjYsHh8HKCktHxFTOissKTQ//EABgBAAMBAQAAAAAAAAAAAAAAAAABAgME/8QAJBEAAgICAwACAgMBAAAAAAAAAAECESExAxJBUWETIkKB0TL/2gAMAwEAAhEDEQA/APQOMt81ES8sZOmZ0DcAbAsxVZItqOBs38Er8p2LGRRq+EM2kNClAoJjSNJ3kmQbYNyyQSZgm09hsPLf3xfX4joBH1nSx0zHhUeJmPJeW25A54ucFsmMjjfgDj75VF+dP7LUJUVCDFOoGYQTEQVA+3Qx1fD/AIho0PnvUcHXmXkjSYAPy0ETqa1P8INr2GOJyOcStkKmWZCDl1dw8yAxdXRmG6rcoTcQ14ExV8J8JWpXVKisUCEkIGdnkqUUT9K6CrFjvrGxI08yb8NqPR8p8YLVaKVGrUETK6Nut2APoTthxluII5IBIYbow0sP8p5dxbHM5HhdB0okIpFSEqSvjp1gmoP4hIYkQZ+rUpuCZbV+GqhpkyUBAkkzTY2BVvqCk2ibSIi+NFZLocMMQoxIGJxRJBQHcDGtWkCLgY3xmABc/DBy9zif+kDrg8nGA4vuyeqFT8KM226nF9HhKj6r/bB+Mwd5B1QO2SWCAAs84BI9wcc98TK1FNcrY2bSBaLq0RO0z25RfqcJvi+nqyVfqKbMPNb/AMsQ2y1Rz7ZNc7mHRT+6SbSSLGNTDmS2oKDIAQtckQaeHCkSosOg2HkOXltiz4Ayfy8sBB1MFZmtaR4UHkt+2r2fV6CmZAxfHNrLInHxHO6MRpwXVpiTG04r0Y67MKKNGM0Yv04zTgsCjRjNGL9GI0YLCijRiCmCNGI0YLCgcpjNGL9GI0YLAr1HFZXF+jEFMAA5XEaMX6MRpwWIo0YjQMXlMR8vAAG9O+wxmDPl4zBYFoGLqSKZBH1KVJ7EEfzOKaVdGXUrow6hgR+uL1TGVqSLpo4b4JzXyeIMjA+Oi4I7oDM//mcd98LcEpUKauo/eVEQux52mAOSiYA6AY4LO0PlcTnaVqx/npsw+7HHqGRy+lADuAB9scXGqTXwdUmTRyIDswgBglo2ZZGr/TpH+UY2z1AvTZREkWnaeU9pxvUHfFbHvjQgv14g1MDXxOk4AL9eNgcDxjFwAFahiZxUKZxoWOAAgnGpqYDzWd+WuppiwgCSSTAUAbkm0YGPEH55erHnTn/Trn03wAEVKms3+gbD8x5k9V5Ac972wv4xSDUaioACylIFgdXhgjbnvvg5KiVF1KT0gggg8wykAg+eAs8+k0x+aoF+zEfdRi1FUS2w3JqKaKi7Ae55k9yZPrjXMmeeK9OMK40UaIcrKSmNdGL9GI0Y0skp0YjTi/RjNGCwKNOM04u0YzRgsCnRiRSxbpxGnCsDUURiDRxvGIjCyMoKY1KYIIxBXDsQPoxGjF+nEaMOxUUaMTpxbpxKp0wmxlQQYzBAy5xOIsdC5vhegqhRSVNOxpyhH+ZSCfUnHM8dp/IqpSy9Wu9ZjZJBIEbyACTzuYG5I53/ABH8VZipmRlMmIckq9QjYj6gs2AUAyxB2t3zN1KPDEZUJq5uoPE7eJpP4nPJeYXnaeuOWbi/9/w6I9kKOLUq1LMg13DkUg4PMWeV1W1GARMDHptOraQbG48seQ6azUalaqWYuzQzGSYQhh5DUB05csexUaAUAbwAPYYOFrI+RPBgqnE3xctIYs1ADG1oyoGKMORxKE4vO2NNBwAVmcE0KfM41QAbi+NlHngbBIv1Yrd+gxAQY0zFQqIUXMgXi8E/yxBQrzmdSovzEIYUayl/4bCSR0COHnpfDVcv1OOR+EFjM5pWutRaLAGLqVZYjmBp0egnHUcTY6AimNRCz0EgH9Y9cJSxY3HNAeazlMMhBkyFPOVNiOogw3+U98A/ENQfuXhgqOKp2kqGVTPQRUnDk5UVFqqbX0i20KNJA7EzhDx/XVhEKhP2cl23/EBoUD+ICewi+Ik5UyopWV5HPVszmJpEJRRiIYXqKtnaO7EKvS53tjomoQJwo4KwptSQCT8tmgc50c9rR7+eOgNSRt6Yvjk6yRNK8AKEESCCDzBkY3CdsKOKZmpRYuFXYl9P5dgzDqN5HSDYyH+WhlU8iAf6407k9QO0xIneOcdYxOjG+f0AWRWLHc7Ajck7iAOXTCmhxohiKo0hXKAi4chQwIO58J6csJ8qWw6MafLxBp4oz/xFSoqCZAlQ1jK6p02i8kQBi3KcQWssqbcuvcERYjpfFfkTYuhmnGaMXaMYMV2FRQUxGnFzDGpA6geZjB2CirTiNGKs1nNL6Bp1HmTYeY58rTeeUEixMpUBB1lgTcFVAg81gAiO5ODsHUzRjNGCRQOMbLHB2FQLpxurRyxYaOBf2pJj5iTNhcz6j+uJckUkwuG/uMRigZ1ebAdicRiLKo89/wCsmjmFzXywWqLq03jVUUSOsS2FWea71arSzGWPVjeBg3j/AITRUXK00i0m21utpwjC/PqBdWnlTBEhyd5bkxPpyxw5bSZ1ayhvmPiFKtEUwulaYhQSJOory7xPmcdTkfj+mtXTWD0ixaRVkC5JUqxlYFlkGCDPLHBUaalCwBJBBvEQIjTH+Y/7xgqqDU8BWrpkMywraQbagQJ9captNmdKlZ7FSz6uBpZTIBgENY+X64KSgOZx5F8O8KKZtf2bMFEFy5MT1QJtU6XHeRF/Wg842hJyREopMtCCd8A8TzAp/vCSACBz0wTBBHW8yfyjrcqMUZnLKyw3Mj/2H22xRIVTeRz9oxZMYopiBvjYnDAt1jGjEH9cRiC2ABIeEhc6HE6XourbRK1FZR2Pjb0wzzlEkSDeV3MCxn7mMa1swoq01kajqt2g39x6wehxfmKwVS7bKCxPSBviaWRgOV4kurRvVMs6yBBFt52gW7CcK/hqki1jSiCgfY2INZyo/QjAWZqNVqfPWi7Kyj6CoYQw8QBNzy7R3wRwzPj9orvUVqZ+XQJDLBWPmS0fkJG+Me1tF1gacKy4p5moqjwBVcTuC5YGO00xbpHlh01TpGOXyHEwj1HcsTFNTsYJZyFWPw3gf1nDY8QJKaRu0MpBBA0sRBMXkR0vjSLVEyuy+kA7PqUaSSt4MgAAgjpv7Yr4VQVNYUaVDaVUWA0gBiBsJM7dMb1QXUBHKEidWkEgHoGtJ798DU67U9fzNM2YFbBphSY5GQJHfDdbEKs9x16OagoHpMzNf6pAg6ORupsd4wVmadFyazFRQpIaoI/OwKlo5aVQwOrcoxT8X5DXlg4UhqYBAG+kxPtY++OTTPxRWjLamdWqDSWlaTBrC31MaakdQeRtzSk4ycXrZdWrRi5yvxHNPK6KQClRpBIVNWlSdiSznrc9sd/wnhq0xIWDJ2AEgwQSFABI225YQcAhcvUp0nRa0qDUCyqm0RO4FwPLHRcO4mKtMORpOzA8m/EvocbcSxbCbzSDNOJ+RgStxJVjmCQJFxJIA+5A9cE68bGRhp4BqKSWAUG8XBv6z4RM98GzjUKPfAAhyfDyalRxrCtEnyFgLiwuSL3PKMMv2ioAokEl4BPNdBf3tpn1vgik3hnrJ9yTiuow1JtYnb/CR/PCodhF8YWONRVnGE4YiHo6hBuMU5jLB1Kkalj6dwR36j7Y2r1Y/wBhzj+XXCKtn4zmsEmaPy46H5gN47HlvywmNHL8Xy1ZKzKlQqoiFDER4RyInGYY8XzzNWcikrCw1XvAAO4tBEemMxzNq9m60JeI5OpUeBAZaadhZRO2w39sLH4NoLtrgFNSgiwKjYzZg0G4IIMdxhzx2vCO0BtTRBm8mBt74RjNPUlQLspQrqkEbmD+ADSD0kTiU1WQp3gtVKgGmopBNIkeLUAPFAH5bzYxtacOP+iOmX1Afu28VyAXk+HVAvJPkBOFubz6GUHiqP8AVU/CDaAg6QYkRP6u6vEy2TlqvhVVkMo3CnwjnNpk254FWRts2+H+PNRbS1M6DGwtcbjkRF/I47GrmSQH0gryESZMR2n+uOY4VxJNDKb3kK0DwybBtpWLeYGLs7xgrSjWpklVFxY3Ui4JIUbTuMbKaUdmTi2xtT43UNQ0kQOwgg6pAB31ncFencSeqbi/CRlq65hjqao8s62dDIJC38VIwPCdjBHZdleN/s5DABgzECZBjTJLEDfVsPPF+a+IjWdGKhTtTSZIMjUx8iGEx0575SmnH7Kpp4Ot4PxgVQAfq5d8NNWPOqefFCrTvIttuRN/WAcMKPxwjEkyuliG3PhEkQOpGK4uZNfsHJCng7UuOuB81n0prLHsBzZjsoHMnHP5XjIeoBqtVGpTBBAhSAetjOKalTVVDCSRrVNRJIkCbcidP3742fIqwZqLHVStTplWZwWeoCTvsCIEbKon/k3U/GnE9Qp5WmZauw1Rypgifc28g2FOfzDDwgyFnU4j6ySTp7A+8E4C+Hquqq1apeB8tLibW2/v6sc8uVP9V6X1ezrs3xQUCiUgoCpuwMaVNxbYnqZvyM4SVviTTmjVVdSugUq1oZZ0wYOx1X74zPlT8tTdYMsOnSR/c4X0XVqxWNNmYKSbfLYdf4TiebkpfqOMfkAPH2atUOgaQ6voEw8TbnH4zIFvXHoC8doIh1FEZROkbyAfpAueeOAyGVmvVa2kBCI6+IsIFvwkGevfG/EOHmV1ydUAg7gbKTF5F5Uid8Rx8solSjaOwb41oU4EO7WEIJgCwkk74C4h8ZUWdSVqqKTaqgK3IkQInrBwlq5JJ1QltOoaQVuJneZMDpv3xY7KmpBeCIC+IkETAtINxbv1xr+VvDEoenQ5b47o1ZBVtJB36bGQMc3mOL0XraKakqwYWF4K3E8obRPmOmLERGUKlJqbGQWbT4mmLRy1RbuO+KauQ01Rpso2gGCVEHTfaWPnHkBHLPsVCNBGS4rTpKUUsNPgJllWeem/jMCNo6zgjgvH2iSRo1ncXAYkmNJid5m1hbomzeVYtI1eG4NlFyVifMSOpxGZot80U18JiQCIsWfTPPa5PfErka0U4p7O6HE0D2bWHBtYlWEQbRvt5x6HZTPhgSSN7gGQO3njy/ixU1YRiFUgtpkwdAJWY3kxvztgejnailUp1K+gzIEwR0iNuXbG8ef6MXA9cfiCQSCCRaOcxMecEYk51YJkSASbg7DHmFPiFRrszQ6ws7TN9J5mbW6YY1s+3y2IAU6UVQTeDZvDzAMyZvAvbFfnQfjOtNRqelVMghTHNZ3I9etueNsxlAXplYgG9pPKx545rh7E1GZW1Eqg5gBRJBE3g+ESJOK249priCwBsyrLCTc6eosfc4I8kQcWdclbS8RsCfSYH8sZV4g0LC7tBm8C98c7nvidbqpabqTEx1IgmYg+sYRN8Q1fmwwJU6SIP0GWUk94BEzzBxT5YrBPRvJ6HV8U90gHuT/xhDxbMuWyz0yqM71FZmAOlTcj7H27nFWQ4yukCY6D6p8jzGAeJcWVTR0k+CoCJA2KsLdfqxTkmrsSTTBs/mSarmGPia6hmXfkQhBHrjMW0+JAC8g3kaAYJO2+Ixl0vJTlQL8QN4AtgTLXMWB/3P2wAo0LYSCJa0gjlO8DbaLn2o+Is+GrHSTCkJMchMwb85tjdM+p8JJ0h4MHfSWjsAdQuJ9ccUmboihlVCoRzNuZtpnyvq+2J4Z48gFJuxqmCYJiBbyuffGVqwKjSIFOQP8AUCe8y5HphRwqqfAGgqLLa9zcW8yffD8G9jqmFIk3gBgCLgjtzFjHYzi3PHUVmZXxTa9wJt1vgGhUAclhsCAAREiAQettXtjenmwXXUY9ZFiJ/vtiW/Bovr1yKZIlvluBHi0aomSNvpMW6eWKeF6jqqMSXO55gDYL0G+3XBuXzi1KfywLaiDvB8A8V+9vTAdEw5vsqCI/MSTB5nw/3GDSJloHapFV5NgDc9CLR3wZkVJdg8SSCGAg7bGNwRv5+UUZqFYgAFikTuJBJse1hM9cZQzk1NibwesECBuYgxfy7YCw2pUABEyS4DRIgaRbup0m/aMFZWqQGqS0bFidmJAHeYvJ6jAmZpEvYEwQrEbGz2B6zb/L768Rz6MPlIWAVvCbRVcGCYiYnaO3bDsTCM6KhKBHOprCRbSwjVP5VAB/zDFeSdk1Uw11tpETAJBA733POcRlszfVUYgIgHQnUx0xbtN/y4Z8NyYbOGoYVKYLu2w7E9og+QOEvomvQqnwoU6YfMSqqIVJljcm/L7+Z5Y5ts8pzHzlMKq1Dzgfu2AUSBI1ECeeGVXjBzGaJH0tFMAzEQIBHW8n/FjfjXw8tLLs7sCw0rCDSt2Fr+fbbCnoBBwrMsVdWqOihRJSxIVjEsLgDVNhMDDLL5sqF0ktUWpGp/ESN51G7/i32jCrhtdUqgsCU0kEDmSDA9Yj2w0pI1QNU0hAAwVQIiAYAPXnPfCWEgi7QZVkMQJGqAYtsT1mOdu++K6FfVcGLROxkdZ/FYgnFC5kGFYkMwlesRPe+lbE9cX8Cy6PLOG8BJ8JgamkDS17QTJiZNhikUh1kMuAjVCfo1aSLm8/SO8mO8dMKtT1YqWpoAAuoABTeFAiWN/v0xqM/pqqoAhyqjSPy6ggvePqJJufTBS59Wprq+pBU3FzGqFHQaY/vd4DITx6imhRPgVg+nm9QSwnyMEDb2xzfDZGbNRpursxMnU2kCfubcsMaGfmulJ7CQZ6klbe+BaFX/vFLFVCiZtLL4tuoU22w7G8AdOkGzFQASXMi8ANuJPSIvgnKZLdzA0KXtE32MzzMe5PPF9DL6aZdNJGgFYtFoA1b76rcsDnMBRAEnRpb+IEqNux/s4kkM4dQNVlFT/+a+JvyLOrVP5jMdbziullq1WqVeIn92YH0ayb87ErY9/XfLV6yKVgAl9TPAgAJ4DvddQMc/XCbimbfSxVnDBgfDIAURIJ9e4t1wMXh1GdFOmwLCDIA6WIAqERYwPvzwmemVVmUaWJkXsfHJBvBHiHW+2KEcslAO0nSSNUkT+Zj1UCZ7HfBTZkO4Cs6U6YVAdpGlp1HkSfYgYZRXQyTaWenJC78obv+Ywdo5csDUsoTU1MpU3CgzchgVP3bDfM5grRCQdJR2aOYCw4H8R1E7chgSkoLrTYjQ0MjAnxCLNp2HJfQjDsAqCz04BKhQGOqwtHTcW7XGAOJP8AJcIFCQy+MyTYqZAAMLBmBJ8tsTXyvyMvr1FnI+hRAveGJPLcxv8AfFtXiC16KsRprUwIk/UuoTpI85NuuFYrF1Tjzr4flNYDdIMwJtp64nDShVo6R4x7H/bGYdhRyeXzBOoMZK65O8xzj2PrgsMCY3BjvIMbz12Jwp4eWDWTxdRMaWi5A5AHfBaVI0tIAKkmeR5efL74UkKI2r04ouAxJYkxzASF1j9PQ98Lco8INunWNxONsnV1M9YtCUkILOdKsSCFpqDzba5EXJwVn+I00CIoF0EGNy1j6wCfbFLKHYMjMIMQQOV9yRf0H3wYtGyggroUzIiSSb3vYAD3xoHDZcuWcEHTpB8PM3P5Z5d8UPxUVDqfUGC/h0lYjYCAQALwDv3OJBYC+EVxrAEqNQU9zKmI5TB7bY3q54U3ZfHqIUKBMFrmPZt+x64pocRRmHUkQ+gKSZga1BI352Pni/L5I1MwmoSrOom5AJgaSItv98F+AbVlVBAsQp1CLAyLRGxLjDLIJ8tS5szyq9Ss6hHvc9htbFPF0ptnCiQKayHAsDBB022EqZ7DrinO53W42GpGKm8gLF4Gwg7dPXCZSK3zmlW6F4WCPqEzfeII/XA+ZUBAGFmFovcyIkXuBuPyjAtJC5VFY21sSOUmBHQgfc4aZWq+gs7jUn4oEyRYjuAZ25HDaEbDMzQpqQpadIJF1gjQQeylhhnn8wVyA0GDUKIZM2X8M89oxzOVQqyl2Ghm3nVsZAIFw0Hp3w9q11bKU+is7bzeRJPa7HC0QUZBBrJAurBA3KwAMdrH/Vi/i/EWqFqZMoWiJiAFB1D+IMV98L6VQikTb6bR1bc+d8UcYrQFqTGxnuQh/wDk+2Jq2kJSti7L0aq6iSDpIDAbi5AJHTVbzOH2X4iCXWSFVAtxIDuxJMe2/ID0Xk+J6sXVYseZgCfefTG1KoNLsUUkgC45mx7/AFAG3brgvNBHDCMvraPEWOlZk7K24iZiWJMdBh1w+q70yaKADXopUxyjUXqOellMnnI6DHPtQKuoQEkaRE84IIE7jUI3tBnD3IVEpFaeoE09RO8AfLZ6jE7HxQg8jio7NF8gGW4FVYmCdNBQVkwWK7CJkMx1G+042WsarsS1mVTG1hAP6Ae/TFacQYUXKtL1qmlCDHhgwZ9fuMTkqALkINIVdgSRq/EdTGdMljc8xgeCg2hnkpMzsJAQERu5MeEdLi/acBcHXVTJvL+BvKeXup9sDZiuWqFQAVUgsf8AUSi9hIn+mDqbbKgmFk9rsZ67j74aBmlZwiFNU6VsWvdQd4jfTA8u+LOGZtmp6NIDHTsADDxBDbBoJ59MLuJUG0w0AEiWi7d/vHv638MqeJLyGQNHKJmexWDbv2whehObJRCVsqmD+vsCGEDnGBKtNqlMtDaGUsW0kfgvJ7EAXx0PD8nTNFa1UyugkgixBZSCep8Itz1YUcY4+cysICqFpA2LaZgOOZ1QY5RzwUAFk6v7sgtCmLExdTup3gkD79MWDMfKVWCFwdUqeQMzI2O9/PAaKUaopAbTNPUB9JBsT5iR5HBeYKgsAuptQBmwMpTLCPy3H9nBoC6nxVi1KnDfTDBheGnUxHQgxOKnyr01RiZKkrJJI0z7/V+mFdLiJLsgnxQsifCkEmI8vKMFJmDVrMqkmmNek8gX8RMeZ/8AHDEEVNWlRt/3IUGFAUeKbz/COeMyVQHS7L4UcDvJaZB52VvQ4ozyx4aZNRlBBEgLdjdANydzJ6Ri08VFShoRdLpDHUYk82BG+8AC8YVi+maVs5QRitR/EDfwk+V46RjML61RtRlKjEGNQKqDFpA0mBa1zjMOgsW5jOK9QR9NhHkoBH67cjiykSEUMQx0za8AgWntvbrgTgXDjVqFBeSTbkARN+Qi/wDvhsyL+0FQpKBiojkFsPQRfD5PhEoE4hQYpp2WBabT/v8A3yERlULHSQfCgYdJ8IPr9QwZmK8pBuxAb+ludvXFKialEwQCnit/E1j7j3w1oplubplKJLLEsB54BfNaUi1yLncqQdrxyGG3xc3gprMANf2OEFRiQCLgAC/MzsMUkTJ5D8vXZKf0/Uy35nReD2JK3jljqqPHiifuwJJJ9dUKWPSeXbHFU2YjqBc++HPCqqFVUzqaCW7DQIj/ADG+M38lRG1PTToVW3YLE/mZgBO3cAH+yvycs2uZAOjpvMj2WOwOIr8RlaqnbWNI/wAVwLdAkYBrcQePl6vCWXSp3ETy5CdOF1HYaudLMCqsNQCkwLT0iwtho9NdUzqU6ptz8QI9JGE+rTTczBGlha8g8u5EYv4TULGZ8LkTuN9iByPcE8sOrQG2WyBqMzXCBvGxsJJtA5sZ2HU4Z5jSCtKmsIGdbEEmxDN2vJwpam5dKZLaKLRpEkeI3Y9zBJI21AbY1y+Y8SzOmxtuQXuo9CcTkWA5XAU84M9Nv5bYX8XY/wDT6RYyWZz3MAj/AOsW1W/dHuQJ9Qf/AJOL6uUFY0KMfSx/9tO3mt8OODKOirL0Scmu2uVqVeRAJAprHOzBvTEHkOu+9pMiOl8W184alTMpTUtcFNPNUP0x3UfaMH5unRqDQCadcSqE2V4voPQnV4Tz2wuubLqgOiGM6TGkAXg7kLbsAcRnK5DNTQa1Ymnq2N/qJ7FVgD+LFeXpPT+br2RAA0GGZmhSPZu9sRmuJRSVlXSSWY23YXgeQVRgSyaL/kPzPCXbMqqsoVfExJjSgA+5JP8Ad8TkaoqVoUwpZnjbwhwqjyE6v+MBZrO/Mp1aiqQ1WqhA3CqBzJibqLDp3GKeDVvmZumCdIuvKIUFp8yf9sNKxXR075VaY0J9RuT57Gf72wly3FVSs9MtpBVt7xYhfsCx/wAeCfiPiLU2SLQCBb6vM9pBjtjlWyz/ADkctcGNt5kj/b1AxSQ2x7xDM61sbUxf1jUI9ENu+A+By7KoJUs2gdADGr0AnAlSqGZtM+IHw7XET6bn7dJL+FlC15b8IJUcjZo+xwVgVnSfGvFkp0Rl0B1ECw/CojTPmQPQHrjmspWlknYQfMneOtg3vgWrVNQ/Mqkm5kiJMkxubbEeVuWCcioL7eGIEWvpna/KNvPCawFjDilFlAEkhwzEEkyNTEW5QT7GL8qqtRQQ9UEqg1sBzJi3cA6R3gY2zyeIFSdVMsrEXEKpBSPKBhbmKxcuNKzpsAQT1uZnwqASOUbCMFBZsMzNapUQRqBVZsRZQMacLqFdYIP9Yix6RJ/u08NkgsTCqNczvyKz1O+L+G0oo6t5aB1gA285MemHpBsp4nXCG5MlZW8QNHP/AFTjZaYFLmCkqCRa6mFPSTJ/obRUySjOAN4lMEamkfSIEch4QDvt7G1WbUqOwJ1MWA3eoYkEDbSCBcdRgaol5NUyyQNYZmgSdREnynGYG4oZrOVBImN+YsY7TOMwBQTlMxT4fQOqDmqqxBv8pbkauh2MddMxGOSyeak6gxmb3j9N+vviGzJZmDHwmDqNySJkz574rXJ6CbGZt09/a+NUsZIbydLweslRX1i5ClXHJSCDa3bD/I5LXGtm000BJS2oKoCzOwjVbCHg/CCukuSrVfAib231N0FhH+LDjP1zQPyt/mBJPQLrMeZMf6TicWWrFnEprUiXGk6SxFzpvN7Cbb457M5YqRqPcDaF3kee9p6462jmEU+MfUpWOtpP88cwclIVGU+GYb+ExAJ5i5id5w4sU0DpWkHoTt5AAmOgE++OrocM0UkZoDECF56Q2og9/F9x0GAcpQo+N0Rm+WwgmdLEjbyU3mLiMF5PMNUarUJstIhOcmRf7k4iT8CONimjVKMW5uDB5gSYP+oD3O2JRAtRVbVpdwqsIJBkRI5i4kWONs3SgDVaFHKbAA7W/ixTSr6SjKCY0kSbfUblbyfFa/LDQjpszw4fMalMkeEdYZYDdLsSOxIwF8MMCGSCxsUAOwvMnlt9vLFg4iTXDm4NMVC0DVAed+kAmOsYihTdRUllVfoXQIDBjIKnoV094IxCNPQReIA5mvp8ZI0/MuZNhN+pkWgY04TXdqjMxm0zyF+a9fCTiqippu6/xWnpuv8Ad8RQrCCsEjSYI63Mnt9WCXokb8YqRTAGxc/aP9/vhlT4h8qszxGimWXzYtp9fEPfA+cYU9A3JChTtBOmSelwMF5bL/tFWpl1KrCl1YiSxUgaeygCTF/bELaISoUcAk5mmwEuoY3/ADCBAPQ39zjr/iDLUq9FaynwEeNlsxWRY/xKw0+p6YS5r4crZJ0zBZdMhHUCYBIMyQN9PTBPA84P2jMUJmm2ptJvBMTA6R/6eWNHssHbjn7tWbfWNMC50kHUSd7R7HrhbmPCmosCCHdQTe7IoJH5jJxtmkY1HNYrTFMadRmP8o3JMDwjvyuBDUQBnQ2OmzAE6Z72m0254VDs24txXxLRAg0gLDm8CQe4iJ6zjfgtcvWpsCbuBDCDuAbxfeP5YWUspqOpoGu5I8Rk3iDtznHS8Ayvzc7TcknQAxsL6Z07bXZeV4xbSSJyzf42qMagDERTpkqBPclmPmoHtijKLFBTEl4YEm4g8h0gR64t+Ns0GaofwhhS7kKfEQekk+04B4/nvlGgKYskEf4VWCp6yDiS7ANQ1zbcxcEEEkgGbdL/AMsb5KsUqaixIIZSCNpBGwBG8bdMRUyxDFhAQliOulriO0HF1GjYR5Am33xpijM2c09BOpiwtaY9ZC29OWGXBskYJFyG72bofIf3fCrL8NL1ESRLMB1A3J8+eOw4VTUVvlJ9NNCxncszbn2HuMRL4KQspslM1S0FiQumPxBgGb1ABnrO+FWdZVEAEhpadoldhHITPrGI4tfOVyJ+orHso+4wOcu4KpuQSp5g2EKBsRynzwmshYy4BUArU1ZVNMmGBAO6kCR5kffDX4qcIKQRFUHXZQF8Xhgx7++OefK1EqKqEu8amiyrBEDuRHIADDj4lzJ00zp5Mb202X3M2wbGKmra8ygAAanC2HOPFPXxFj6nDHgmRmuA0sArMzE31ki8zMg3wJ8NE6GfTc2Lbknqs7b37jthpwGiPm1X2CJp33Jvt2t74G8ki3ilejTqsnyS0RfU/wCUHkcZimtx53YsEJB2McuXPpGMwFUjmqIgx33I7jb+74LyaE1QqliSfTSI+qbaYuT0xTn6MPab7f7R/LD/AIDwbShZ9QJFwRp8O8G/M41k6VmSVsP4dmdWaQyXuFQ9rl6nYEBoHl0xdnmFWtUO4so8xP8APC/hZBr1W1WRYlRMTKmJ3i9+9pxZSzAE6ZHiEeUNjJ6NAXPVGZtKRb6hMEAnz6A+cYjhvCvn+NopU1ADuAANyAByLxF55X7pM/UKVmcSFlZv3I/kPfDbN8R1Kq/hSSByvGw7D9cXkka8X4lRCClQNhuYMAc/EbsT+bz6iB+D50AkGDqJ3jZFaBHdjOFJ2g7c73PtsJj3ww+H8opc3mAYHkRMdr/fA0qC8l3xCwFVQ0fQeuwPP0/TAXDKRasgIJBPiAO4I1bm1/7jFvxI5atHRI9h+k/riOCqTUtAJ2UDaf7OIWIlejDM5rVXquV8Py2UAbQAAFHYm3ri/jdP5Qo0QRCJdiT9Z3PZZkeWFzu2msQfCpCR+YgiTPQEjBFDMirVQVNLcxqi4lmi+8r064lYKZrm6D1FZjAemoLmLssxysSGIuOuLctkS2mqA/y1jWmkhjpmymL6gbHa5nbBX7YouKsuwYqiqLsJPiZu/Jb23wtr/M0KdQEtKIokwZkliN5CgHlGKJRZnqFTMVabmnpEKSo2Uhvp9AAMC/D+Y0Z6nUDEgMyORcaWJWfcz54k1Q1UOp1R8zSpJtpJVSRy64rydL5ddInSwCRaxlbHkYcK088KOwOu+O8+TTp0x+IFm5iFICz2m/phBwTKMx1hiSPEdPiK+IypFtxawNj64J+Js7NTReVoqLdWEx/P1xpwp6ao6sB83TNImRJ5rI6wLHCbyNot+KMtqU+EFWUQRClagIlmO7eGAAf64Q1K9KQi6aigszbhQCFVRcXtPt5Y6PiuX+blEcySGRgRciQbjlMkb277HAGdyyVAHqOrBxJamNBZk2Dm94mBe4MHDTrYmvgTM6aJZArFQwgsfxAX1EkkqCZ74a8CFRAaouWQhCW2gi8dgCfTFWf4RRaalPMKGMKEaBZRAURJFhvG3nOAeHKA6uT9BkeZUy3kL+pGLtNE6ZXxpToVD/EYve92nz64zjoPzKayP+0gI3uVuduUYtc6mFyXZhpUXli0AE9FFz3PbGvHQnzTDBgNKA7yQoDEH/ECfXvhoGzZM86qoBiBE2uAeWrnf7jpgR8yJlr9JP69t8F0qqIxVwSGAcNyFzqEz2xaODgD9odGWkphEgEuZOkR+UHc3kC2GqQbGPCkGVpDM1CA2k/Jpkb8pjuPYeeCvhGsfnhn3rBtTHqbi3+Xljmcw7ONdSoSwNg0kkHkOgweeMMHoWC6UL2F/oKg9rcu+JaGC58k1/mCdLVNbR1Vp6WvHuMZm6+lhBNjztcgGAd/beTiqpXmmVY2JkjoVESRy54FpcTZBpBJUbAwQD2EfbDUfRNj3g9QsxIQPUiQC2kgciD184xtn85VbStVCtQPaQVlJU269JE8vXn6XFGSotRB8urEAqIVgbWBkdB0/XDmn8RVnH7xwQsOJ0fUDaVWDFxvg60Haxpna6oyqBEtAiBPU/zOG9LLhaDQNJcFifS3pAGOPqZhatQVFBY3V+iydwDyP6zjsPiBzTyzmYJAQR1YgQMZNZLRxNXNaTpLoSABs20CPwHlGMwPSqNAnT6qCfcicZjQkNd3TxUwpeQASASs8xPUwPXDH4g4qDRWnMloBJ3J6+e5xgpgU3aJtq9BzHpjm87VZiGO0W6+388T6Nh3BKqqzL+aB+p/lg96NrbmP7++Ffw/l5qKWBK6gGPTVYX8zjquKhRURVEAffb/AGw2xNHKfEmS+UoG+pJPoT9h/PEI4KgzvB6kiP6DDz4xoqVo7NOpT1G1/wBccpTpuoUHY3BH3HvHvirJD3rCI6XkXPYEna07dcN/hzMInzajR4UFugBmB3JhfM98c9JMzyj3742qvCaZ3jnyDHe/WPWMDJTyFcazZ1sxgk04EbA9vaMNPh7PCll2rH6voUwJB5kT5z6YTfE1I/PKoJ8CkKOhY2+5wfwp9NMKYESWYiyg3O4idr9vdS0aLYHXz8U5ExqAUHciZYnDDJ5tVpmrB1IpUxcEnVEb30m+2F3EPGyAAqhaFkRIkeI+eLhTAJQEmJqE7XJhfsfvhUFhVDji1DpTK06dmIfUSwJBBIkfVH258sb8FzjNWUtpWmn0rtqMGDp57C/c4C4XScsGFwLwJv6ffDOrw1UAdC+sggyAFAi/LYC2++FJpArYor5nQ7sotq0oPuSev/GGa6/kUk0a2FQFmO81Ha94IgMt+vYY0yfBPmVWcsqUEkfNfwqSJ1aR+IrtbphjWzIoJUNLxLAIYgy0lbxyHiLehwPFAZxKqDmalQrCsvncMVn/AElcKM9WJa0+CLgi2xHc8sMMo2vLxOohSe9lP9fbCTM1WdiqrOpvP0HfbBFWxywjt+JOv7BrkhCqEafylli1++OWootRStOt4ZnxI4g/4ioWNufLDrLuUydShU0M6KrhNwAWEKesH0uOWEXBs21Q1UqP4o1BgACANwLWAt7nBWLCwWlwuoJYtSKixPzV28pJ25jBmXpRPip+etIjqb4SVhLajuWJ5kleV9htgpaZIK8iJ/8AJRb3H2xp1M7GNeg5fwmnsNJFSnMR+E6ue+/PlgfMcEqhLhWIOwqoTfe+qwnfy5YpcgQJJA2I2kc++0X69sb0mVKYEXqGW6wNh5TP2wZQwynwxmHjqUgsCQHDxcBh4Zubc98EcYz7130uyLTo20KSRIsSx0/Udu3vilT8qiGb66hIpTuoEhqx6flXvJ5A4FoOFAsSokmLEgedgI5/zwvsYUmVUwaj2J0gAEWA2vECO3TGmayjEkqVM8oPaw3tpEAec4WnNgkmZgbX09xvMWnzvgzL5iA0R1F/aR639cFMWCmllCzEQVU2kqbAwRHPcHqd8E1OBpoDs0jrTXWP5EeuNqDAkBifPnF4U7csTmXA1Q4RpDE/bYGftgthg0ynCfnahSYCIlWYNJ5SkEDbe/nijM5dVYo6/LOkq7AkyRJsm0kxscG5Ksxr09CI7NKagNEbHUxjkAZj+WNM2rlpZQXAPiXaBOpu53wuzKpG/AcuozNKmhnxFmOxgAsAehsPfB3xnxViURTBSG835CNvpP8A5YA+FL5gvsq03YesAmb3ucLc/mRWZpNySRNpkjrzER6YKyF4DcvxgaRNMepYfacZhYav5gpPObH1k4zFdBWOeEZ8/sdRTuoKzvIJtf1OOdRfFf8A53/v0xmMwvWS/DpvhupUekyIECGp42P1SACPQRb1wbxSt+8B7fyxGMxJbEPE6jQrDbURv1nCvVBE+3fE4zFrRm9ln7RC92O/b/nA6sS62GkEHbl5d/54nGYZNnR5Ksa2aqEAalpgX5mbr2sQJ7d8KK3ETWYiCqTETvHWP0xGMxNb/o1TLaRZqtNmMgaSO6zz6SbeWJo1vG2q7HVMcgDMAbcvsMZjMIBjlMyVujIqqQSCp1NEEgGCBjXL8RZnqRbUQ55wqb22k2GJxmIeyloAymZLglyWIGkkkknewJmBEeww743WXTUU+EAJEemlfKP0xmMxUtiWkU8HcqnKSGvyvq/phauZbLVCUA+YJB1CQDzIjc7XxmMwQzJoUtGuTzba2LGWqLUUnqY1Cf8AMq9rYsTjBe7CCV0MwuSpI633jmPvjMZjRxTJsqzGSNKVsQDeJuIkRO2HlD4cZBrfT4lKgC9mEhpgREA+mMxmM3J0VFIhOCLpAkho2Mepkc74GzXBWVdUi3ON52Hb+uMxmMu7sukU5zxvoblCKeYC7me7En1wHnDfQrmF7Hlz5e3fE4zHREzYL8zkQL8hb+7YJVAVYifCFmABzi/XlicZi2IKo5iU2+m+/Pbf+eKCssT1v5hmI3/vbGYzEIC7hmVaqx8R/drYEzJJiO3P2xrx1CAqltIJbxC8gACIsd5nGYzGf8y/4g3CM9oWpAiVVZHOXWYH+EH3wFUT1i364jGY1qmQEU+JMAIY4zGYzF9UI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4" name="Picture 8" descr="http://news.stanford.edu/news/2010/february15/gifs/lobell_aaas_cornfiel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971800"/>
            <a:ext cx="3048000" cy="203027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14600"/>
            <a:ext cx="8382000" cy="4038600"/>
          </a:xfrm>
        </p:spPr>
        <p:txBody>
          <a:bodyPr/>
          <a:lstStyle/>
          <a:p>
            <a:r>
              <a:rPr lang="en-US" dirty="0" smtClean="0"/>
              <a:t>All usually go through a slow development , great achievement, and gradual decline.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Decline is sometimes caused by civil unrest or foreign threats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858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Does the history of other civilizations already studied suggest a pattern of rise and decline?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486400" cy="4843272"/>
          </a:xfrm>
        </p:spPr>
        <p:txBody>
          <a:bodyPr/>
          <a:lstStyle/>
          <a:p>
            <a:r>
              <a:rPr lang="en-US" dirty="0" smtClean="0"/>
              <a:t>Discipline in the army broke down</a:t>
            </a:r>
          </a:p>
          <a:p>
            <a:r>
              <a:rPr lang="en-US" dirty="0" smtClean="0"/>
              <a:t>Rome’s territories were invaded by foreign troops</a:t>
            </a:r>
          </a:p>
          <a:p>
            <a:r>
              <a:rPr lang="en-US" dirty="0" smtClean="0"/>
              <a:t>Plague spread through towns</a:t>
            </a:r>
          </a:p>
          <a:p>
            <a:r>
              <a:rPr lang="en-US" dirty="0" smtClean="0"/>
              <a:t>Crimes went unpunished</a:t>
            </a:r>
          </a:p>
          <a:p>
            <a:r>
              <a:rPr lang="en-US" dirty="0" smtClean="0"/>
              <a:t>No money in treasury</a:t>
            </a:r>
          </a:p>
          <a:p>
            <a:r>
              <a:rPr lang="en-US" dirty="0" smtClean="0"/>
              <a:t>Inflation</a:t>
            </a:r>
          </a:p>
          <a:p>
            <a:r>
              <a:rPr lang="en-US" dirty="0" smtClean="0"/>
              <a:t>Food supplies were short</a:t>
            </a:r>
          </a:p>
          <a:p>
            <a:r>
              <a:rPr lang="en-US" dirty="0" smtClean="0"/>
              <a:t>Empire was split into 2 parts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crises faced the Roman Empire?  P. 147</a:t>
            </a:r>
            <a:endParaRPr lang="en-US" dirty="0"/>
          </a:p>
        </p:txBody>
      </p:sp>
      <p:pic>
        <p:nvPicPr>
          <p:cNvPr id="12290" name="Picture 2" descr="http://4.bp.blogspot.com/-4K-XwxEy0jI/T2tj37vzA9I/AAAAAAAAAIU/XHU9iMrtfww/s1600/inflation%2Bpictur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8350" y="2209800"/>
            <a:ext cx="3295650" cy="37433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638800" cy="514807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Impose a one man rule</a:t>
            </a:r>
          </a:p>
          <a:p>
            <a:r>
              <a:rPr lang="en-US" dirty="0" smtClean="0"/>
              <a:t>Took away more liberties from the people</a:t>
            </a:r>
          </a:p>
          <a:p>
            <a:r>
              <a:rPr lang="en-US" dirty="0" smtClean="0"/>
              <a:t>Ordered farmers to stay on land---kept food supplies high</a:t>
            </a:r>
          </a:p>
          <a:p>
            <a:r>
              <a:rPr lang="en-US" dirty="0" smtClean="0"/>
              <a:t>Government workers and artisans also had to keep their jobs for life</a:t>
            </a:r>
          </a:p>
          <a:p>
            <a:r>
              <a:rPr lang="en-US" dirty="0" smtClean="0"/>
              <a:t>Children were forced to follow their father’s occupation</a:t>
            </a:r>
          </a:p>
          <a:p>
            <a:r>
              <a:rPr lang="en-US" dirty="0" smtClean="0"/>
              <a:t>Raised taxes to a crippling level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Diocletian and Constantine try to save the empire.</a:t>
            </a:r>
            <a:endParaRPr lang="en-US" dirty="0"/>
          </a:p>
        </p:txBody>
      </p:sp>
      <p:sp>
        <p:nvSpPr>
          <p:cNvPr id="11266" name="AutoShape 2" descr="data:image/jpeg;base64,/9j/4AAQSkZJRgABAQAAAQABAAD/2wCEAAkGBxQSEhUUExIWFhUXFxsaGBcVGBgZGhgeHxoYHhgYHR0aHCggGh0nHBwXITEhJSkrLi4uGB8zODM4NygtLiwBCgoKDg0OGxAQGzQmICUtLywsLi0wLjQsMi80LCwwNCw0NCwsNCwsLiwsLCwtLDYsLCwsLCwuLCwsLCwvNCw0NP/AABEIAOAA4AMBEQACEQEDEQH/xAAcAAEAAgIDAQAAAAAAAAAAAAAABgcEBQIDCAH/xABNEAABAgMEBQUKDAQEBwEAAAABAgMABBEFBhIhBxMxQVEiYXGBkRQXMlJUkqGxwdIIIzVCU3KCk7Kz0dMzYnOiFRh04TRDY4Oj8PFk/8QAGwEBAAIDAQEAAAAAAAAAAAAAAAQFAgMGBwH/xAA3EQACAQIDBAcIAQQDAQAAAAAAAQIDBAURMRIhQVEGE2FxgZHBIjJCobHR4fAUIzNSYhVysvH/2gAMAwEAAhEDEQA/ALxgBACAEAIAQAgBAHFxYSCVEADaSaAQzyPsYuTySIta+kGSYyDhdVwaAV/cSE+mI07unHjn3F1a9H72vvcdlf7bvlqRG0tK7pqGGEJHFwlR7BQeuIsr+XwovrfopSW+tNvu3fcjs3fufc2zBTzICU+oViPK6qviWtLArCnpTz782al+2phfhTDqulxR9sa3Um9WydCyt4e7TivBGGtwnaSek1jDMkKKWiPqHlDYojoJEM2HCL1RmsW5Mo8GYeFODiqdlaRmqs1o2Rp2NtP3qcX4I28nf6fb/wCfiHBaUq9lY2xuqq4kGrgFhU+DLubRIrN0sLGT8ulXO0Sn0Kr64kQv38SKm46Jwe+jUa79/wA19iYWPfuSmKAO6tXiu0Se2uE9sSoXVOfHLvKC6wG9t97jtLnHf+fkSUGuYiQU7WR9gBACAEAIAQAgBACAEAIAQAgBAHW+8lCSpaglIFSpRAAHEk7I+NpLNmUISnJRis2+CIBeTSe23VEqnWK+kVkgdA2q9EQat6luhvOpsOjFSplO5eyuS1+y+ZW1s3gmJo1edUoeLsSOhIyiBUqzn7zOutcPt7VZUoJdvHzNZGsmiAEAIAQAgBACAEAIA3FiXnmZQjUukJ8RXKQeah2dVDG2nXnT91lfeYZa3a/qw381ufn9yy7t6S2HqImBqV+NWrZ6/m9eXPFhSvYy3S3fQ4+/6NV6OcqD21y+L8+HkTpCwQCCCDsIzBiac0008mcoHwQAgBACAEAIAQAgBACAI/eq9jMinlnE6RyWknM8CT80c/rjRWrxpLfryLTDcJr30vZ3R4y4fllN3kvRMTqquroivJbTkkdW885ipq151HvPQLDC7eyjlTW/i3r+PA0kaiyEAIAQB9Skk0AqTuED42lvZsZa78054Es6ehCv0jYqU3omRKmIWtP3qkV4ozUXLniKiVc66D0Exkrar/iR5Y1YJ5davmHLlzyRUyrnVQ+gGDtqq+ERxqwk8lVRgzNgTLfhyzqelCv0jB0prVMkU7+1qe7Ui/FGuIpkYwJaeYgfRACAEASK698ZiSICVY2t7Sjl9k/NPR2Rvo3E6emnIqcRwe3vVnJZS/yWvjzLlu3eRidRiaVyh4SFZKT0jeOcZRbUq0aizR59f4bXsp7NRbuD4P8AeRuI2kAQAgBACAEAIAQAgCEX7v0mUqyxRb+87Ut9PFXN1ngYdxdKn7MdTo8GwKV3/VrbofN/jt8inJqZW4tS3FFS1GpUo1JiqbbebO/p04U4qEFklokdUfDYIAAQPhLLC0fTcxRSk6lHjObT0J29tIk07SpPXcUd50gtLfdF7UuS089PLMntk6M5RrNzG8r+Y4U+an2kxNhZU467zmLrpNd1d1PKC7N7836JEqkbKYZFGmW0ccCEivSQM+uJMacY6Ipa13XrPOpNvvbMyMyOIAQAgDBn7IYf/isNr51ISSOg0qOqMJU4y1RJo3lej/bm13NkVtfRjKu1LRUyrmOJPYc+wiI07KEtNxd2vSe6pbqiUl5PzX2IFbtwZuWqQjWoHzm86dKdo9I54hVLWpDtR09lj9pc7m9mXJ/fQisRi7EAIAybPn3GHA40soWnYR6jxHNGUZOLzRpr0KdeDp1FmmXVci+aJ1OBdEPpGadyh4yf03Rb29yqiyep53i+DTspbcd8Ho+XY/uSyJJRiAEAIAQAgBAEH0h307lSWGD8eoZq+jB3/WO4btvCsO6udj2Y6nSYFgv8p9dVXsLhzf25+RTK1Ekkkkk1JOZJ3mKk9BSSWSPkD6IA3l17rPzyqNgBCTRTivBTzfzGm4c1aRuo0JVXuK3EcUoWMc6jzb0S1f2X6sy4btXNlpMApTjc3uLoT9nckdGfPFrSt4U9NTgcQxm5vHlJ5R5LTx5kijeVIgBACAEAIAQAgBACAIzea5MtOVUU6t36RFBX6w2K9fPEerbQqb9GXGH43c2fs57UeT9OX07CoLy3Yfkl0dTVBPJcTmlX6HmMVVWjKm953uH4nQvY503v4p6o0saixEAdku+ptQWhRSpJqCMiDH1Np5owqU41IuMlmnqXfcO96Z1GBdEzCByhsCh46faN0W9tcKosnqecYzg8rKe3DfB6Pl2P0JZEooxACAEAIAjt97zJkWMQoXV1DaTx3qPMP0EaLisqUe3gW2EYZK+rZP3V7z9O9lDTD6nFKWtRUpRJUTtJO0xSttvNnptOEacVCKyS3I64+GYgBAG5uteJ2Re1jeaTQOIOxYz7CKmh9lRG2jWlSlmivxHDqV9S2J6rR8n+6l7WHbDU20l1pVUnaMqpO9KhuIi6p1I1I7UTzO8s6tpVdKqt/wAmua7DYRmRRACAEAIAQAgBACAEAIA6ZuVQ6gocSFIUKFJzBj5KKksmbKVWdKanB5NcSm783FVKVeZqtiue9TfTxTz9vPU3Fq6ftR0O/wAHx2N3lSq7p/J/ns8iFREOjEAZFnTy2HEutqwrQag+w8RzR9jJxeaNNehCvTdOos0y/rqW+idl0upyVsWivgq39R2jmMXlGqqkc0eX4lYTsq7py01T5r91NzG0rxACAOmbmUtIU4s0ShJUo8ABUx8lJRWbNlKnKrNQgs23kjz7em3FTswp1VQnYhPipGwdO885ijrVXUltM9Tw2xhZ0FSjrxfN/uhqI1E8QAgBACANzde8bsi7jbNUnw2yclj2HgfZURto1pUpZor8Rw6lfUtievB8V+8i97EthqbaDrKqpO0b0nelQ3GLqnUjUjnE8zvLOraVXTqrJ/JrmjPjMiiAEAIAQAgBACAEAIAQBxWgKBBAIIoQcwRvED6m080UxpDub3IrXMg6hRzH0ZO76p3Hqiourfq3tR0PQsCxn+XHqqr9tfNc+/n5kJiIdGIAkNx7xGSmQon4pdEuDm3K6U1r2jfG+3rdXPPhxKnGMOV7buK95b49/LxL8bWFAEGoIqCNhB2GLtPM8wlFxeT1OUD4IArPS9b9AmUQrNXLdpw+anrOfUOMV99V+BeJ2HRewzbuprTdHv4v08yrIrTthAEguTdwz0wEmoaTynFc3ijnOztO6N9vR62WXDiVWL4krKhtfE90V28+5Euv9cAJSX5NFAkctpPADwk+0dcSrm0yW1DyKHBcfbl1N09dJP6P0ZWMVx2YgBAG5uveN2Rdxt5pOS2yaJWPYeB3dojbRrSpSzRX4jh1K+pbE9z4PivxzRe9iWu1NtJdZVVJ2jek70kbjF1TqRqR2onmd5Z1bSq6VVb/AJPtRnxmRRACAEAIAQAgBACAEAIA6ZuWS6hTa0hSFCigdhEfJRUlkzOlVlSmpweTWhQN7rvqkZgtmpQeU2o/OT+o2H/eKOvSdKWR6jheIRvaCqLXRrk/s+BpI1FkIAuLRPb+uYMus8tnwa70HZ5py6CItbKrtR2XwOA6TWHU1lXit09e/wDP3J7E05g6pqYS2hS1GiUJKieYCpj42ks2Z06cqk1COreSPOVtWiqZfceVtWqvQNgHUKDqigqTc5OTPWrS2jbUY0o6JfvzMKMSSfUJJIABJOQA2nmgfG0lmy4nkKsWyHHW0IU8hIWvHUgqJSCDQg0ANBnu54vKFLq4ZceJ5bi1+7y4c/hW6Pd+dSs+/wCTvk0t2O+/G4rCKT18e6nitTDTJXtDeIJJ3mhJoT2RBr2ib2onV4Tj9SEVQq7+Tf0fodnd6uA9MQ+pR0X/ACNTkjObVUA8RGhrJ5FtTltQUnxRjTUyUmgA2frGyFNSWZCuruVKeylwNjdy+MxJOFbOHMUUhWIoVwqARmNxiRR/pPNMpsRyvaexUis+D4r8czbO6dp5CqKlZbq1mY5uXFnGSks0cRXoToz2Jm9u5p5acWlE3LakGg1jasaRzlJAIGzYTGRpLjZdStIUkhSVAEEZgg5gjmpAEd0i3ics+QdmWkoUtBQAldcJxLSk7CDsPGAKc7/k75NLdjvvwA7/AJO+TS3Y778AO/5O+TS3Y778AWxotvY7acmqYeQhCg6pFG8VKBKCDyiTXlGAMrSNeJyz5ByZaShS0KQAF1wnEtKTsIOw8YAp3v8Ak75NLdjvvwA7/k75NLdjvvwA7/k75NLdjvvwBNbMmnLfslTzjaEPtur1YbrQ4UpOHlEnlAkdIER7ml1kO0t8FxB2dym/de5/fw+mZWcUp6eIA291LXMpNNPV5INF7c0nJWzbln0gRto1OrmpEDErRXdtOlxenetPseh0qqKjYYvTylrJ5Mheli1C1J6tPhPKCfsjNXsHXEO9ns08uZ0PRm1VW723pBZ+Oi9WUrFSeiCAJporsXXzetUOQyMXSo1CB1ZnqES7OntTzfA53pJe9Ra9XHWe7w4/bxJzpg+R5v6ifxpi3POzz1ousdmctJliYRjbVixJqpNaJJGaSDtgC/e9DZHkh++f/cgCO320XtNN62SbOFA5bWJajTxklRJPOK9EQbmjL3oeR1OCYlRbVC58Jej9H5ldpFBSKtvM7uMVFJI19oeF1e0xIo+6U+I/3V3erOcmwlSakb4+VJtPcbbO3p1KeclxMlmRYK0l5kOIBzTiUmo30KSCD7QIU7icHmfL3B7e5puOWT4Pk/3U0V+LIYln09yuKWy4gLQF0xoqSC2qm8Ebd+UXFOpGcdpHnN3aVbWq6VRb15PtRfGgG0lvWVhWa6l5bST/AC4ULA6sZHQBGZFMvTn8jTH1mvzUQBSOh+wWJ60AzMt6xvVLVhxKTmKUNUkHfAF5d6GyPJD98/8AuQA70NkeSH75/wDcgCS3cu9LyDRZlW9W2VFZTiUrlEAE1USdgEARXTp8jv8A1mvzUQBSeh6wJeetDUzLesb1S1YcSk5gpoapIO8wBePehsjyQ/fP/uQA70NkeSH75/8AcgCTXdu/LyLWplm9W3iKsOJSszSpqok7hAFQaTLG7nnFKSKIe5aeY/PHnZ/aEU13T2KmfBnpPR+8/kWii/ehufp8t3gROIxeiAL30cWp3RIt1PKb+KV9kDD/AGlMXNrPbprs3HmWPWv8e9llpL2l4/nMgWl6fxziWgcmmx5ysz6MMQr6edTLkdP0XobFo6nGT+S3fXMgsQzphAF46L7M1MihRHKdJcPQck+gA9Zi4tIbNPPmebdIrrrr1x4R9n7/ADOvTB8jzf1E/jTEoojzPdG8CrPmkTKEJWpFaJVUA1BG7pgCyO/7NeSM+cuAN1czTJMTs6xLKlmkpdXhKklRIyJyr0QButIlxa4pmVTntcaSNvFaRx4jriuurX44eKOywLHcsre4f/WT+j9GU7aHhdXtMRqPul1iP91d3qz5LzWEUpXOPs6e08zG3vOphs5ZnZ3f/L6Yx6ntN/8AyX+vzNfPM67aM91N0SKUuq0Ke+ofz90lv4ZcD0Poes1qXsxpDa0rUSVOlO5w0qk8KDCOgA74sKdSM1nE4+7tKtrUdOqsn9e1GPpz+Rpj6zX5qIzIx51ujeZ6zpjuhgIK8JTRwEpoaVyBBrlxgCbd/a0vo5X7tz92AHf2tL6OV+7c/dgC+bm2ouakZeYcCQt1sKUEghNTwBJy64AjOnT5Hf8ArNfmogDztdC871mzHdDAQV4CijgJTQ0rkFA1y4wBNu/taX0cr925+7ADv7Wl9HK/dufuwBfVzrTXNSMvMOBIW60lagkEJqRuBJy64A0Wliy9bJ6wDlMqCvsnJQ9R+zES9htU8+R0XRq66q76t6TWXjqvt4lKxUHoggCyNDM/Rx5gnwkhY6jQ+sdkT7Ce9xOQ6WW+dOnWXB5ee/0Ife+a1s7ML/6igOhJwj1RFry2qjfaX+F0uqs6cf8AVfPeaeNRYHZKsla0oG1SgkdJNBH1LN5GFSahBzfBZnpWTlw22htIolCQkDgAAB6o6CKySSPIKtR1JynLVtvzInpg+R5v6ifxpj6azz1ousdmbtJlh9GNtWKqakVokkZgg7YAv7vRWT5J/wCV334Ay7J0aWbLPIfZl8LjZqlWscNDQjYVUORO2AJdAHnjTSy1L2mlCEhAdYS4abMRW6DlurhHXWIlWgl7UToLDFJSypVnpuT9GRiUl0qTU8Yr6k3F7jr7S1p1ae1LmdU1L4TzGM4T2iPdWzovdozukXx4JAHAxhVg9STY3Ec9hrfzJPde8bsi7jbzSfDbJoFj2Hgf/kY0a0qUs0bsRw6lfUtie58HxX7yJzpYtdqbsF91lVUlTVRvSdaiqVDcYuqdSNSO1E8zu7Ora1XSqrJ/J9qKl0LWQxN2kGphpLreqWcKtlRhoYzIpfne3svyBnsP6wA729l+QM9h/WAJHISTbDaWmkBDaBRKRsA4CAIRp0+R3/rNfmogCmNCtjsTdo6qYaS63qVnCrZUFND6TAF997ey/IGew/rADvb2X5Az2H9YAkkhJoZbS00kIbQMKUjYANgEAcLVlA8y60di0KT2gisYzjtRaN9tWdGtCouDT8mebHEFJIIoQaEcCNsc+9x67GSks0cYGRJdHE1q7QZ4KKkHrSfbSJFrLKqinx6l1lhU7Mn5MjjrhUoqO0kk9cR28y2jFRSS4HGBkby48vrJ+WTSvxgPmgqPqjdbrOrFFZjFTq7GrLsy893qeg4vDywhumD5Hm/qJ/GmAKI0J/LEv0L/AAKgD1TACAEAecfhG/KbX+kR+a/AC6N1XJiyxNtErUlxaVo34UhNFJ40zqIr7q2z9uJ2GAY0oZW9d90vR+jNW62FAgxXReTzOyq01Ug4s1K0lJpvES001mc7OEqcnF6o2cq7iTz74jTjssvbWv1sM+PEWk6sy7rQWQhzDiSNhooKSSOIIGe3bxjZbVHCe4g4zZ07m3akt60fFfvE1twbyf4TO69bRco2pOEKCa4qZ1IPCLmMlJZo82r0J0ZuE0Wd/mBa8hX96n3YyNI/zAteQr+9T7sATvR1fdNrNOuJZLQbWE0KgqtRWuQFIA12nT5Hf+s1+aiAKE0c3rTZk33QpouDVqRhCgk8qmdSDwgC0f8AMC15Cv71PuwA/wAwLXkK/vU+7AE80d33TazTriWS0G1hFCoKrUVrkBAEtgDzreuX1c5MJGwOr9JJ9sUNZZVJLtPWMNqdZaUpP/FfQ1UaycZ9gPYJlhXiuoPViFfRGdN5TT7SLew27apHnF/QwIwJQgCVaMEVtFk8As/+NQ9sSbT+6ik6RSyw+fbl/wCkXrFyeaGsvLYjc9LOSzqlpQ4AFFsgKyIORUCN3CAIldfRJJyEyiZZdmVLRWgcU0UmoINQGgd+4wBYEAIAQBCb66MpW1H0vvuPpWlsNgNKbCaBS1A8ptRrVR38IA3VzrrtWbL9zsKcUjGV1dKSqppXNKUimXCAIbpEuLXFMyqc8y42N/FaRx4jrEV11a/HDxR2WBY7llb3D7Iy9H6Mqh+WCszXqiDGbidVXtYVnm/kfGZYJNQT10/SEqjkt4o2kaMs4t/vgdjrYUKH0RjGWy8zbWpKrHZZirshpZTrMZSCK4SkKpXMAlJANOIMb6dzKDzKq7wOhcU9lt58Hu3Py05lkWJocsqbaS61MzhSdoxs1Sd6SNTkRFvTqRqR2onnt5aVbWq6VVb15PtRn94Wzvp5zz2f2YzIpMLkXKYsptxuXW6oOKCjrSgkECmWFCcoAzb2XdatCWXLPKWlCykktlIVyVBQoVJI2jhAEC7wtnfTznns/swA7wtnfTznns/swA7wtnfTznns/swBMbkXLYsttxuXW6pLigo60pJBAplhQnKAJJAFCaR0UtGYHOk9raD7YpLr+6/3genYC88Pp+P/AKZG40FwcmlUUDwIMEYyWaaOMDIQBK9F66WizzhY/sUfZEm0/uoo+kSzw+fZl9UXpFyeaiAIhamk2y5dRQucQVA0OrCnKHgSgEQBtrAvVKTte5phDhAqUg0UBxKTmOyAMy1rVZlW9ZMOpabqBiWaCp2CANL3wrM8vY88QBl2dfCRfUEMzjC1HIJDianmAJqYA2s9ONstqddWENoFVKVkAOJgCP8AfCszy9jzxAFaX/cs1ajMSk4wVE8tpKxmSfCSOPEdcV11a5+3DxR2OB47s5W9y93wy9H6eRD0Og7DWK9xa1OwhVhP3Xmce6E+MI+7EuRh/Ko/5Id0J8YQ2Jch/Jo/5I3d070LknsbagpJprEblgeoipof9420qk6TzIV/aW+IU+rb3rR8V+OZe9kW4zMsB9tYwU5WIgYDSpCs6AiLinUjUjtRPOLyzq2lV0qq3/Jrmuwj05pTspteAziSeKErWnzkpIjMiklse2WJtGsl3kOo2VQoGh4HeDzGAOu2rflpQJMy+hkLrhxmmKlK07R2wB32ZaTUw2HWHEuNqrRSTUGhofTAH207Ral21OvuJbbTTEtRoBUgCp6SB1wBj2Lb8tNhRln0OhJAUUGtK7KwBsoAoXSQqtpTHSgdjaBFLdf3X+8D07AFlh9Px/8ATI1EcuDk0mqgOJAgjGTyTYdbKVFJ2gkHqg1kIyUkmuJxgZG+uG/gtCWV/Ph84FPtjdbPKrEq8ap7djVXZn5PP0PQMXh5aVV8IC8rktKNy7SilUwVYyNurSBiSDuqVJrzVG+AKvufonnbQYEwlTbTaq4C6VVXQ0JASk5VrmeEAae17JnLEnUYjgdRRba0GqVjmO8bQQeeALk0s2qJu7zcwBTWlhdOBPhJ6jUdUAVFc/R5N2m0t2X1WFC8BxrKTWgPA5UIgDpvdcWcszAqYQAhRolxCsScWZw12g0BOyALUse8y567M5rlFTrLam1KO1QyKCeJwmld+GAKnubcyZtNTiZbBVsAqxqw5EkCmR4QBKO8faf/AOf7w+7AGzY0Y2hLMOOOhtQQAaNqKlEZ1NKDZlEG6t2/aidXgWLxpt0a713J+j+5DWmyo0ER5SSWbLalSlUlsxO7uJXN2xh1sST/AMfV7DulZYpVU02RhOaayRJtbWpSqbUjrtOaWptbKXFJQumMAmiiDVNRvoY3W0nT3ldjNKF3/TfDR9pnXd0Rzc5Ll9t6XGZAQVqxVG40SQk8x4iLOE4zWcThbq1q21Tq6qyf1XM1F27YmrFtDlBSFIUEvtHYtFQSDxyzSroMZkcsr4R7wWxILSapUXCDxBS2QYAmehH5Hl+lz8aoA5abfkWb/wCz+e1AEQ+DV/Bm/wCoj8JgC6IA873vfDk7MKGwuqp1GnsiirvOpJ9p6vhdNws6UX/ijURqJ5n2AzjmWE+M6gdWIV9EZ01nNLtIt7PYtqkuUX9DJvfK6qdmEf8AUUR0KOIeuMq8dmo12mnC6vW2dOX+q+W408aiwO6SmC24hY2oUFDqIMfYvJpmurTVSnKD4po9Ky7wWhK0moUkKBG8EVEdAnmszyCcHCTi9U8imfhJ2YtTUrMAVQhS21ZbCsJKSeHgER9MDTaNdMCZNhuUm2lKbbyQ63QkCtQFJ3gVOYNaAZb4Asd6Usi8GBzGH1NJICQtSFpCqVxIyVtG0jjAGo0zWY3K2GGGU4W0OthKak0GInac9pMAY/wbv+AmP9Sfy24Az9P9oNIswtLILjjiNWneMKsSlU4YQRX+aAK80eNH/ArYV80pAHSE1PoIgDr0F3nlZB2ZVNPBoLQgJJStVSCqvgpPEQBb/fWsny1P3b3uQBtpG8ctPSr7kq6HUJC0KISpNFYK05QFciIA8rWDaICqOKoKZE17IhXVBtZxOnwPFY06ihXe7RP0ZIe60eN6DFb1cuR2v82h/l9Tm28lVaGtI+ODWpshXp1M9l55GvlhiWK8SYkT3RKa2XWV1nzzJbde8bsi7jbzScltk0Ssew8Du7Y1Ua0qUs0T8Rw6lfUtie58HxX45osaaudZ1tOon1Y18gIKArAKpJPLoMWIVptzFN1IuqdSNSO1E8zvLOraVXSqrf8AJ9qId8IqVQzL2e22nChBcSlOZoAlsAZ57IzIpn6KtIFnSlmsszE0EOJK8SShw0qskZpQRsgDlpU0gWdN2XMMS80Fur1eFIQ4K0ebUc1IA2AnbugDH+DV/Bm/6iPwmALgtGaDTTjitiEKUehIJPqjGUtmLZtoUnVqxprVtLzZ5redK1FR2qJJ6SamOfbzeZ6/CKjFRWi3HCBkSXRxK6y0GeCSpZ6kn20iRaxzqop8eq9XYVO3JebNrpekME4l0DJ1secnI+jDGy+hlUz5kHovcbdo6fGL+T3/AFzILEM6YQBe2jW09fItivKa+KP2QMP9pTFzaT2qa7Nx5nj9t1F7J8Je0vHX55m9tey2pplbD6AttYopJ7QRwINCCNhESSlKOvRoIeSSqReDidzbxwr6AoDCrrwwBWc1JTllzCStLku+g4knZ1gjJQ7RAFzaR7e7vu23M0AUtbWMDYFgkLA5sQMAUvYyJ4oPcomijFytQHcOKg24Mq0p6IA2Mnc61J1wDuaYUrZieCkgc5U5TKALutO6ybNu7My4OJWpUpxfjLJFacwyA5hAFI3DuO9aq3UsuIQWkpJ1lc6kgUoDwgCY94Wd8ol/7/dgCydHdz3bLkJll5aFqWpawUVpTVJTQ1AzqkwB55ubdhy0pkS7S0oUUqVVdaUTt2CALCm9Es9LsqWVtOhArRBVipvyIzp2xEr0sltROhwq/wBqSo1Xlyb+jI1Ly5TirTMRWzmpZHa29tKipZvVGLI+GOuNlX3SDY/3l4m0iMXxubr3jdkXQts1ScloJNFD2K4Hd2iNtGtKlLNFfiOHUr2lsT14Pin9ua4mZp8tdqblZB1lVUlb1QdqTRuqSNxi6p1I1I7UTzO8tKtpVdKqt/1XNEZunolmp+WRMtvMpQutAvFXIkbhzRmRT7evRJNSEq5NOPMqQ3hqEYqnEtKBSoptUIAm/wAGr+DN/wBRH4TAE40p2nqZJSB4TyggdG1R7BT7QiLeT2aeXMv+jlr114pPSCz9F+9hSEU56OIAsjQzIVcefI8FIQOkmp9Q7Yn2EN7kch0suMqdOiuLz8t3qSHSxZZdk9YkcplQUfqnJXsPUY33sNqnnyKrozdKld9W9JrLx1XqiloqT0QQBOtEts6qZLCjyXhlzLTUjtFR00iZZVNmey+JzPSaz623VaOsPo/sYXwgbTnJaZYUzMvNMuNUwtOLQMaVKxE4SNqVI7Itjz8sHRZepufkWjrAXm0BDqSeUCnLFTaQrI15+MAV58I+12F9zS6SlTyFKUqhBLaSAMJ4FRoafy9EAa2aZUm6LeIUrMVHQXFUMASv4N3/AAEx/qT+W3AFtwBFtKXyTO/0T7IAqj4OEwhD05jWlNW26YiBXlK4wBev+Js/TN+en9YA6p2bbW06EOIUdWrJKgfmngYA84aB3kotVJUoJGpczUQBsHGAPSn+Js/TN+en9YArS/8AdNpZVMSakKUalxlCkkneVoA37SR1xXXVr8cPFHY4FjuWVvcPsjL0foyofAX0H0f/ACNHvRLXfQr9z+X/AMNmlYIqDlEVpp5F7GcZR2k9xrph8lVUnmESYQyjkyluLhyq7UH2I+WyxjQlKjz9dNsfbao4SbRhjVpG4owjPXn27i+NCmVkspqCUqcBpuOMn1EHri2jNSWaPP69vOhPYmvz2nLTb8izf/Z/PajI0kQ+DV/Bm/6iPwmAOvSnbOvm9Wk8hkYelRzWfUOoxUXlTankuB6L0cs+oteslrPf4cPv4kMiIdCIAvfRxZfc8i3Ucpz4xX2gMP8AaExc2sNimu3eeZY9dfyL2WWkfZXh+cyRzUulxCkKFUrSUkcxFDEhpNZMqadSVOanHVPNHnK2rOVLPuMq2oVTpG0HrFD1xQVIOEnFnrVpcxuaMasdGv35mFGJJObLpQoKSaKSQQRuINQYJ5PNGM4qcXGWj3FuWzZTV4bMSMQQ8k1Src26BQgjxSD2EHdF7RqqpBSPKsSsZWdxKk9NU+a/fmUNa2jq05dZQqSeXwUyhTqTz1QDTrpG0gG1unomn5txOtZVLM1GNbwKVU34UHlFXCoA54AuLSddZblkJk5Jkr1amghAIrhTvqoivTXOAOrQdd6ZkZR5uaaLS1PlQBKTUYECvJJ3gwBY8AR/SBIOTFnTTLSCtxbRSlIoKnLLM0gDzd3rLW8hX57XvwA71lreQr89r34AsHQ9cuek3ppUzLKbC5ZSEkqQaqqMuSowBX3estbyFfnte/ADvWWt5Cvz2vfgCWaKrg2hK2pLvvyqkNI1mJRU2QKtOJGxRO0gdcAS/Sfo8x4pqUTytrjQ38VpHHiIh1qOXtR8TpMNxPrMqFZ79Iyf0fo/BlPlhXinsiJtx5l+7eqnlsvyMmVlDWquoRrnUWWSJ1rZSUtufkdk82VUoKxjSklnmbb6lOoo7KzN7cu8DsgsLR4JycbOxYz7CK1B/wBxGca7pz2o6EavhcLu1VKqspLPJ8U/3UtC/SzativiSTrVuaqjdUhQIdaUpKqmgISCdvRFvTqRqR2onnl5Z1bSq6VVb/k1zXYQ3R9LzNiSM2qaZLTji0hlJKDiVhVnySchtMYV6vVwz48CRhNg7y5VP4Vvl3fnQh61Ekkkkk1JOZJ4xRnqaSSyR8gfTbXUsgzc00zTkk1XtySM1bNmWXSRG2jT6yaiQMSu1aW06vFad70+56ISmgoNgi9PKW83mz7A+FZ6XrAqEzaE5jkO04fNV1bOscIr76l8a8TsOi9/k3azeu+PqvXzKsitO2EASi4F5u4n+WTqXKBY8Xgvq9RPNEi2rdXLfoylxvDFe0PZ9+O9fbx+peqFggEEEEVBGYI4iLo80aaeTOUD4IAQAgBACAEAIAQAgBACAKx0iXFrimZVOe1xpI28VpHHiOuK66tfjh4o7LAsdyyt7h/9ZP6P0ZV0Vx2ggBAG5uveN2RdxtmqT4bZOSx7DwPsqI20a0qUs0V+I4dSvqWxPXg+K/eRkX1vMqeexAFLSRRtB2jiTTKpPqEZXFZ1ZZ8DThGGRsaOy98nq/TuRHo0FsIAuLRPYGpYMwsct7wa7kDZ5xz6AItbKlsx2nxOA6TX/XVlQg90de/8fcnsTTmBAHTNyyXUKbWKpWkpUOIIoY+SipLJmylVlSmpweTTzR59vTYapKYU0qpTtQrxknYencecRR1qTpy2Wep4dfQvKCqx14rk/wB0NRGoniALH0a301ZTKzCuQcmlk+CdyD/LwO7Zs2T7S5y9iWnA5HH8F6xO5or2viXPt7+fPv1tiLM4cQAgBACAEAIAQAgBACAEAIArHSJcWuKZlU57XGkjbxWkceI64rrq1+OHijssCx3LK3uH/wBZP6P0ZV0Vx2ggBACAEASG493TOzASR8UiinTzbk9KqU7Tujfb0esnlw4lTjGIqyt3Je890e/n4F+NoCQABQAUAGwAbBF2tx5hKTk83qcoHwQAgCOX3uymeYoKB1FS2o8d6TzH9DGi4oqrHt4FthGJysa2b91+8vXvRQ8wwptSkLBSpJIUDtBG0RSNNPJnptOcakVOLzT3o64GYgCx7h6QNXhYm1VRsQ6cynmXxTz7t+WyfbXeXsz8zkca6P8AWZ17Zb+Mefau3s4lrIWCAQQQRUEbCNxizOIaaeTOUD4IAQAgBACAEAIAQAgBACAKv0kXIAC5uXAFKqdbyA51p9o64rrq2+OPidngONttW1d9kX6P0KwiuOzEAIAyLOklvuIabTiWs0A/92DfWPsYuTyRpr14UKbqVHkkX9dSwESTCWk5q2rX4yt/UNg5hF5RpKnHJHl+JX872u6ktNEuS/dTcxtK8QAgBACAIPpDuX3UkvsD49IzT9IBu+sNx37OFId1bbftR1OkwLGv4r6ms/YfHk/tz8ymVpIJBBBBoQciDvEVJ6Cmms0fIH0QBKLpX2fkiEH4xmuaFHNP1D83o2euJFG5lT3aopcTwShe+0vZnzXHv5/UuC795JecTVlfKpUoVktPSPaKiLWlWhUXss4K9w24s5ZVY7uDWj8f1m3jaQBACAEAIAQAgBACAEAaW8V6JeSTV1dV7m05rPVuHOaCNNWvCmt5Y2OF3F5L+mt3FvT97in72XzfnjhPIZrk2k7eBUfnH0RV1riVTdwO9wzBqFktpb5836ciNRHLgQB2S7CnFBCElSlGgAzJMfUm3kjCpUjTi5SeSWpd9w7oJkkY10VMLHKO0IHiJ9p3xb21uqazep5xjOMSvZ7EN0Foufa/QlkSijEAIAQAgBACAIRfu4qZurzFEv7xsS508Fc/UeIh3FqqntR1OjwbHZWn9Ktvh81+OzyKcmpZbayhxJStJoUqFCIqmmnkzv6dSFSKnB5p6NHVHw2CAObLykKCkKKVDYUkgjoIgm1vRjOEZrZks12k4sLSdMNcl9IfTxySsdYFD1ivPEynezjulvObvejFvV9qi9h+a/H7uJ5ZN/pJ8fxdUrxXuT6a4fTE2F1Tlxy7zmbnAL2g/d2lzjv+WvyJKy8lYqlQUDsKSCPREhNPQp5QlF5SWTOcfTEQAgBAHW++lAKlqSkDMlRAA6zHxtLUzhTlN5RWb7CM2tpAkmAaOa1XBrlf3Vw+mI87unHjn3FxbdH72vrHZX+275a/IgVvaS5l7ksgMI4jlLP2iMuoV54hVL2ct0dx09l0atqPtVfbfkvL7+RCXXColSiSTmSTUnpJiG3nqdFGKisorJHGBkIAyLPkXH3A20grWrYB6+Yc8fYxcnkjTXr06EHUqPJIuu5FzESSca6LfUM1bkjxU/rvi3t7ZU1m9TzvF8Zney2IboLRc+1/YlkSijEAIAQAgBACAEAIAj96rpszyeWMDoHJdSMxwBHzhzekRorUI1Vv15lphuLV7GXs748YvT8Mpu8l15iSVR1FUV5Lic0nr3HmMVNWhOm956BYYpb3sc6b38U9fz4GkjUWQgBACAO+VnXGjVtxaPqqI9UfVJrRmqpRp1VlOKfejcy19p9HgzSz9YJX+IGNyuaq+Ir6mCWE9aS8M19GjOa0kT4FC4hXOW0+wCM1eVeZGl0bsG90WvFnx3SPPkUDqU84bRX0gx8d5V5n2PRywT3xb8X6GDM31nnPCml/Zwo/CBGDuar+Ik08FsIaUl45v65mmmZtxw1cWpZ4qUT641OTerLCnSp01lCKXcjpj4bBACAEASK69z5idIKU4Gt7qhl9kfOPR2xvo286mmnMqcRxi3sllJ5y/wAVr48i5bt3bYkkYWk8o+EtWalde4cwyi2pUY01kjz+/wASr3s9qo93BcF+8zcRtK8QAgBACAEAIAQAgBACAOt9hK0lK0hSSKFKgCCOBB2x8aTWTMoTlCSlF5NcUQC8mjBtyq5VWrV9GrNB6DtT6Yg1bJPfDcdTYdJ6lPKFytpc1r9n8itrZu/MSpo80pI8bak9ChlECpSnD3kdda4hb3SzpTT7OPkayNZNEAIAQAgBACAEAIAQBuLEuxMzZGpaJT46uSgc9Tt6qmNtOhOp7qK+8xO1tF/Vnv5Le/L7ll3b0aMM0XMHXL8WlGx1fO68uaLClZRjvlv+hx9/0lr1s40FsLn8X48PMnSEBIAAAAyAGQETdDmnJyebOUD4IAQAgBACAEAIAQAgBACAEAIA4uICgQoAg7QRUGDWZ9jJxeae8i1r6PpJ/MNlpXFohP8AaQU+iI07SnLhl3F1a9IL2huctpf7b/nqRG0tFDoqWH0LHBwFJ7RUH0RFnYS+Fl9b9K6T3VoNd2/7Edm7iTze2XKudBSr1GsR5WtVcC2pY7YVNKmXfmjUv2NMI8KXdT0tqHsjW6c1qmTYXtvP3akX4ow1tkbQR0ikYZEhST0Z9Q0o7Ek9AJhkw5xWrM1iw5lfgy7x6G1U7aUjNUpvRMjTvraHvVIrxRtpO4M+5/yMI4rUlPtr6I2xtar4EGrj9hT+PPuTZI7N0TrOb8wlPM0Cr0qp6o3wsH8TKm46WQW6jTb793yWf1JhY9w5KXoQ1rFeM7yj2UwjsiXC1pw4Z95QXWPXtxuctlco7vz8ySpFMhEgp289T7ACAEAIAQAgBACAP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" name="AutoShape 4" descr="data:image/jpeg;base64,/9j/4AAQSkZJRgABAQAAAQABAAD/2wCEAAkGBxQSEhUUExIWFhUXFxsaGBcVGBgZGhgeHxoYHhgYHR0aHCggGh0nHBwXITEhJSkrLi4uGB8zODM4NygtLiwBCgoKDg0OGxAQGzQmICUtLywsLi0wLjQsMi80LCwwNCw0NCwsNCwsLiwsLCwtLDYsLCwsLCwuLCwsLCwvNCw0NP/AABEIAOAA4AMBEQACEQEDEQH/xAAcAAEAAgIDAQAAAAAAAAAAAAAABgcEBQIDCAH/xABNEAABAgMEBQUKDAQEBwEAAAABAgMABBEFBhIhBxMxQVEiYXGBkRQXMlJUkqGxwdIIIzVCU3KCk7Kz0dMzYnOiFRh04TRDY4Oj8PFk/8QAGwEBAAIDAQEAAAAAAAAAAAAAAAQFAgMGBwH/xAA3EQACAQIDBAcIAQQDAQAAAAAAAQIDBAURMRIhQVEGE2FxgZHBIjJCobHR4fAUIzNSYhVysvH/2gAMAwEAAhEDEQA/ALxgBACAEAIAQAgBAHFxYSCVEADaSaAQzyPsYuTySIta+kGSYyDhdVwaAV/cSE+mI07unHjn3F1a9H72vvcdlf7bvlqRG0tK7pqGGEJHFwlR7BQeuIsr+XwovrfopSW+tNvu3fcjs3fufc2zBTzICU+oViPK6qviWtLArCnpTz782al+2phfhTDqulxR9sa3Um9WydCyt4e7TivBGGtwnaSek1jDMkKKWiPqHlDYojoJEM2HCL1RmsW5Mo8GYeFODiqdlaRmqs1o2Rp2NtP3qcX4I28nf6fb/wCfiHBaUq9lY2xuqq4kGrgFhU+DLubRIrN0sLGT8ulXO0Sn0Kr64kQv38SKm46Jwe+jUa79/wA19iYWPfuSmKAO6tXiu0Se2uE9sSoXVOfHLvKC6wG9t97jtLnHf+fkSUGuYiQU7WR9gBACAEAIAQAgBACAEAIAQAgBAHW+8lCSpaglIFSpRAAHEk7I+NpLNmUISnJRis2+CIBeTSe23VEqnWK+kVkgdA2q9EQat6luhvOpsOjFSplO5eyuS1+y+ZW1s3gmJo1edUoeLsSOhIyiBUqzn7zOutcPt7VZUoJdvHzNZGsmiAEAIAQAgBACAEAIA3FiXnmZQjUukJ8RXKQeah2dVDG2nXnT91lfeYZa3a/qw381ufn9yy7t6S2HqImBqV+NWrZ6/m9eXPFhSvYy3S3fQ4+/6NV6OcqD21y+L8+HkTpCwQCCCDsIzBiac0008mcoHwQAgBACAEAIAQAgBACAI/eq9jMinlnE6RyWknM8CT80c/rjRWrxpLfryLTDcJr30vZ3R4y4fllN3kvRMTqquroivJbTkkdW885ipq151HvPQLDC7eyjlTW/i3r+PA0kaiyEAIAQB9Skk0AqTuED42lvZsZa78054Es6ehCv0jYqU3omRKmIWtP3qkV4ozUXLniKiVc66D0Exkrar/iR5Y1YJ5davmHLlzyRUyrnVQ+gGDtqq+ERxqwk8lVRgzNgTLfhyzqelCv0jB0prVMkU7+1qe7Ui/FGuIpkYwJaeYgfRACAEASK698ZiSICVY2t7Sjl9k/NPR2Rvo3E6emnIqcRwe3vVnJZS/yWvjzLlu3eRidRiaVyh4SFZKT0jeOcZRbUq0aizR59f4bXsp7NRbuD4P8AeRuI2kAQAgBACAEAIAQAgCEX7v0mUqyxRb+87Ut9PFXN1ngYdxdKn7MdTo8GwKV3/VrbofN/jt8inJqZW4tS3FFS1GpUo1JiqbbebO/p04U4qEFklokdUfDYIAAQPhLLC0fTcxRSk6lHjObT0J29tIk07SpPXcUd50gtLfdF7UuS089PLMntk6M5RrNzG8r+Y4U+an2kxNhZU467zmLrpNd1d1PKC7N7836JEqkbKYZFGmW0ccCEivSQM+uJMacY6Ipa13XrPOpNvvbMyMyOIAQAgDBn7IYf/isNr51ISSOg0qOqMJU4y1RJo3lej/bm13NkVtfRjKu1LRUyrmOJPYc+wiI07KEtNxd2vSe6pbqiUl5PzX2IFbtwZuWqQjWoHzm86dKdo9I54hVLWpDtR09lj9pc7m9mXJ/fQisRi7EAIAybPn3GHA40soWnYR6jxHNGUZOLzRpr0KdeDp1FmmXVci+aJ1OBdEPpGadyh4yf03Rb29yqiyep53i+DTspbcd8Ho+XY/uSyJJRiAEAIAQAgBAEH0h307lSWGD8eoZq+jB3/WO4btvCsO6udj2Y6nSYFgv8p9dVXsLhzf25+RTK1Ekkkkk1JOZJ3mKk9BSSWSPkD6IA3l17rPzyqNgBCTRTivBTzfzGm4c1aRuo0JVXuK3EcUoWMc6jzb0S1f2X6sy4btXNlpMApTjc3uLoT9nckdGfPFrSt4U9NTgcQxm5vHlJ5R5LTx5kijeVIgBACAEAIAQAgBACAIzea5MtOVUU6t36RFBX6w2K9fPEerbQqb9GXGH43c2fs57UeT9OX07CoLy3Yfkl0dTVBPJcTmlX6HmMVVWjKm953uH4nQvY503v4p6o0saixEAdku+ptQWhRSpJqCMiDH1Np5owqU41IuMlmnqXfcO96Z1GBdEzCByhsCh46faN0W9tcKosnqecYzg8rKe3DfB6Pl2P0JZEooxACAEAIAjt97zJkWMQoXV1DaTx3qPMP0EaLisqUe3gW2EYZK+rZP3V7z9O9lDTD6nFKWtRUpRJUTtJO0xSttvNnptOEacVCKyS3I64+GYgBAG5uteJ2Re1jeaTQOIOxYz7CKmh9lRG2jWlSlmivxHDqV9S2J6rR8n+6l7WHbDU20l1pVUnaMqpO9KhuIi6p1I1I7UTzO8s6tpVdKqt/wAmua7DYRmRRACAEAIAQAgBACAEAIA6ZuVQ6gocSFIUKFJzBj5KKksmbKVWdKanB5NcSm783FVKVeZqtiue9TfTxTz9vPU3Fq6ftR0O/wAHx2N3lSq7p/J/ns8iFREOjEAZFnTy2HEutqwrQag+w8RzR9jJxeaNNehCvTdOos0y/rqW+idl0upyVsWivgq39R2jmMXlGqqkc0eX4lYTsq7py01T5r91NzG0rxACAOmbmUtIU4s0ShJUo8ABUx8lJRWbNlKnKrNQgs23kjz7em3FTswp1VQnYhPipGwdO885ijrVXUltM9Tw2xhZ0FSjrxfN/uhqI1E8QAgBACANzde8bsi7jbNUnw2yclj2HgfZURto1pUpZor8Rw6lfUtievB8V+8i97EthqbaDrKqpO0b0nelQ3GLqnUjUjnE8zvLOraVXTqrJ/JrmjPjMiiAEAIAQAgBACAEAIAQBxWgKBBAIIoQcwRvED6m080UxpDub3IrXMg6hRzH0ZO76p3Hqiourfq3tR0PQsCxn+XHqqr9tfNc+/n5kJiIdGIAkNx7xGSmQon4pdEuDm3K6U1r2jfG+3rdXPPhxKnGMOV7buK95b49/LxL8bWFAEGoIqCNhB2GLtPM8wlFxeT1OUD4IArPS9b9AmUQrNXLdpw+anrOfUOMV99V+BeJ2HRewzbuprTdHv4v08yrIrTthAEguTdwz0wEmoaTynFc3ijnOztO6N9vR62WXDiVWL4krKhtfE90V28+5Euv9cAJSX5NFAkctpPADwk+0dcSrm0yW1DyKHBcfbl1N09dJP6P0ZWMVx2YgBAG5uveN2Rdxt5pOS2yaJWPYeB3dojbRrSpSzRX4jh1K+pbE9z4PivxzRe9iWu1NtJdZVVJ2jek70kbjF1TqRqR2onmd5Z1bSq6VVb/AJPtRnxmRRACAEAIAQAgBACAEAIA6ZuWS6hTa0hSFCigdhEfJRUlkzOlVlSmpweTWhQN7rvqkZgtmpQeU2o/OT+o2H/eKOvSdKWR6jheIRvaCqLXRrk/s+BpI1FkIAuLRPb+uYMus8tnwa70HZ5py6CItbKrtR2XwOA6TWHU1lXit09e/wDP3J7E05g6pqYS2hS1GiUJKieYCpj42ks2Z06cqk1COreSPOVtWiqZfceVtWqvQNgHUKDqigqTc5OTPWrS2jbUY0o6JfvzMKMSSfUJJIABJOQA2nmgfG0lmy4nkKsWyHHW0IU8hIWvHUgqJSCDQg0ANBnu54vKFLq4ZceJ5bi1+7y4c/hW6Pd+dSs+/wCTvk0t2O+/G4rCKT18e6nitTDTJXtDeIJJ3mhJoT2RBr2ib2onV4Tj9SEVQq7+Tf0fodnd6uA9MQ+pR0X/ACNTkjObVUA8RGhrJ5FtTltQUnxRjTUyUmgA2frGyFNSWZCuruVKeylwNjdy+MxJOFbOHMUUhWIoVwqARmNxiRR/pPNMpsRyvaexUis+D4r8czbO6dp5CqKlZbq1mY5uXFnGSks0cRXoToz2Jm9u5p5acWlE3LakGg1jasaRzlJAIGzYTGRpLjZdStIUkhSVAEEZgg5gjmpAEd0i3ics+QdmWkoUtBQAldcJxLSk7CDsPGAKc7/k75NLdjvvwA7/AJO+TS3Y778AO/5O+TS3Y778AWxotvY7acmqYeQhCg6pFG8VKBKCDyiTXlGAMrSNeJyz5ByZaShS0KQAF1wnEtKTsIOw8YAp3v8Ak75NLdjvvwA7/k75NLdjvvwA7/k75NLdjvvwBNbMmnLfslTzjaEPtur1YbrQ4UpOHlEnlAkdIER7ml1kO0t8FxB2dym/de5/fw+mZWcUp6eIA291LXMpNNPV5INF7c0nJWzbln0gRto1OrmpEDErRXdtOlxenetPseh0qqKjYYvTylrJ5Mheli1C1J6tPhPKCfsjNXsHXEO9ns08uZ0PRm1VW723pBZ+Oi9WUrFSeiCAJporsXXzetUOQyMXSo1CB1ZnqES7OntTzfA53pJe9Ra9XHWe7w4/bxJzpg+R5v6ifxpi3POzz1ousdmctJliYRjbVixJqpNaJJGaSDtgC/e9DZHkh++f/cgCO320XtNN62SbOFA5bWJajTxklRJPOK9EQbmjL3oeR1OCYlRbVC58Jej9H5ldpFBSKtvM7uMVFJI19oeF1e0xIo+6U+I/3V3erOcmwlSakb4+VJtPcbbO3p1KeclxMlmRYK0l5kOIBzTiUmo30KSCD7QIU7icHmfL3B7e5puOWT4Pk/3U0V+LIYln09yuKWy4gLQF0xoqSC2qm8Ebd+UXFOpGcdpHnN3aVbWq6VRb15PtRfGgG0lvWVhWa6l5bST/AC4ULA6sZHQBGZFMvTn8jTH1mvzUQBSOh+wWJ60AzMt6xvVLVhxKTmKUNUkHfAF5d6GyPJD98/8AuQA70NkeSH75/wDcgCS3cu9LyDRZlW9W2VFZTiUrlEAE1USdgEARXTp8jv8A1mvzUQBSeh6wJeetDUzLesb1S1YcSk5gpoapIO8wBePehsjyQ/fP/uQA70NkeSH75/8AcgCTXdu/LyLWplm9W3iKsOJSszSpqok7hAFQaTLG7nnFKSKIe5aeY/PHnZ/aEU13T2KmfBnpPR+8/kWii/ehufp8t3gROIxeiAL30cWp3RIt1PKb+KV9kDD/AGlMXNrPbprs3HmWPWv8e9llpL2l4/nMgWl6fxziWgcmmx5ysz6MMQr6edTLkdP0XobFo6nGT+S3fXMgsQzphAF46L7M1MihRHKdJcPQck+gA9Zi4tIbNPPmebdIrrrr1x4R9n7/ADOvTB8jzf1E/jTEoojzPdG8CrPmkTKEJWpFaJVUA1BG7pgCyO/7NeSM+cuAN1czTJMTs6xLKlmkpdXhKklRIyJyr0QButIlxa4pmVTntcaSNvFaRx4jriuurX44eKOywLHcsre4f/WT+j9GU7aHhdXtMRqPul1iP91d3qz5LzWEUpXOPs6e08zG3vOphs5ZnZ3f/L6Yx6ntN/8AyX+vzNfPM67aM91N0SKUuq0Ke+ofz90lv4ZcD0Poes1qXsxpDa0rUSVOlO5w0qk8KDCOgA74sKdSM1nE4+7tKtrUdOqsn9e1GPpz+Rpj6zX5qIzIx51ujeZ6zpjuhgIK8JTRwEpoaVyBBrlxgCbd/a0vo5X7tz92AHf2tL6OV+7c/dgC+bm2ouakZeYcCQt1sKUEghNTwBJy64AjOnT5Hf8ArNfmogDztdC871mzHdDAQV4CijgJTQ0rkFA1y4wBNu/taX0cr925+7ADv7Wl9HK/dufuwBfVzrTXNSMvMOBIW60lagkEJqRuBJy64A0Wliy9bJ6wDlMqCvsnJQ9R+zES9htU8+R0XRq66q76t6TWXjqvt4lKxUHoggCyNDM/Rx5gnwkhY6jQ+sdkT7Ce9xOQ6WW+dOnWXB5ee/0Ife+a1s7ML/6igOhJwj1RFry2qjfaX+F0uqs6cf8AVfPeaeNRYHZKsla0oG1SgkdJNBH1LN5GFSahBzfBZnpWTlw22htIolCQkDgAAB6o6CKySSPIKtR1JynLVtvzInpg+R5v6ifxpj6azz1ousdmbtJlh9GNtWKqakVokkZgg7YAv7vRWT5J/wCV334Ay7J0aWbLPIfZl8LjZqlWscNDQjYVUORO2AJdAHnjTSy1L2mlCEhAdYS4abMRW6DlurhHXWIlWgl7UToLDFJSypVnpuT9GRiUl0qTU8Yr6k3F7jr7S1p1ae1LmdU1L4TzGM4T2iPdWzovdozukXx4JAHAxhVg9STY3Ec9hrfzJPde8bsi7jbzSfDbJoFj2Hgf/kY0a0qUs0bsRw6lfUtie58HxX7yJzpYtdqbsF91lVUlTVRvSdaiqVDcYuqdSNSO1E8zu7Ora1XSqrJ/J9qKl0LWQxN2kGphpLreqWcKtlRhoYzIpfne3svyBnsP6wA729l+QM9h/WAJHISTbDaWmkBDaBRKRsA4CAIRp0+R3/rNfmogCmNCtjsTdo6qYaS63qVnCrZUFND6TAF997ey/IGew/rADvb2X5Az2H9YAkkhJoZbS00kIbQMKUjYANgEAcLVlA8y60di0KT2gisYzjtRaN9tWdGtCouDT8mebHEFJIIoQaEcCNsc+9x67GSks0cYGRJdHE1q7QZ4KKkHrSfbSJFrLKqinx6l1lhU7Mn5MjjrhUoqO0kk9cR28y2jFRSS4HGBkby48vrJ+WTSvxgPmgqPqjdbrOrFFZjFTq7GrLsy893qeg4vDywhumD5Hm/qJ/GmAKI0J/LEv0L/AAKgD1TACAEAecfhG/KbX+kR+a/AC6N1XJiyxNtErUlxaVo34UhNFJ40zqIr7q2z9uJ2GAY0oZW9d90vR+jNW62FAgxXReTzOyq01Ug4s1K0lJpvES001mc7OEqcnF6o2cq7iTz74jTjssvbWv1sM+PEWk6sy7rQWQhzDiSNhooKSSOIIGe3bxjZbVHCe4g4zZ07m3akt60fFfvE1twbyf4TO69bRco2pOEKCa4qZ1IPCLmMlJZo82r0J0ZuE0Wd/mBa8hX96n3YyNI/zAteQr+9T7sATvR1fdNrNOuJZLQbWE0KgqtRWuQFIA12nT5Hf+s1+aiAKE0c3rTZk33QpouDVqRhCgk8qmdSDwgC0f8AMC15Cv71PuwA/wAwLXkK/vU+7AE80d33TazTriWS0G1hFCoKrUVrkBAEtgDzreuX1c5MJGwOr9JJ9sUNZZVJLtPWMNqdZaUpP/FfQ1UaycZ9gPYJlhXiuoPViFfRGdN5TT7SLew27apHnF/QwIwJQgCVaMEVtFk8As/+NQ9sSbT+6ik6RSyw+fbl/wCkXrFyeaGsvLYjc9LOSzqlpQ4AFFsgKyIORUCN3CAIldfRJJyEyiZZdmVLRWgcU0UmoINQGgd+4wBYEAIAQBCb66MpW1H0vvuPpWlsNgNKbCaBS1A8ptRrVR38IA3VzrrtWbL9zsKcUjGV1dKSqppXNKUimXCAIbpEuLXFMyqc8y42N/FaRx4jrEV11a/HDxR2WBY7llb3D7Iy9H6Mqh+WCszXqiDGbidVXtYVnm/kfGZYJNQT10/SEqjkt4o2kaMs4t/vgdjrYUKH0RjGWy8zbWpKrHZZirshpZTrMZSCK4SkKpXMAlJANOIMb6dzKDzKq7wOhcU9lt58Hu3Py05lkWJocsqbaS61MzhSdoxs1Sd6SNTkRFvTqRqR2onnt5aVbWq6VVb15PtRn94Wzvp5zz2f2YzIpMLkXKYsptxuXW6oOKCjrSgkECmWFCcoAzb2XdatCWXLPKWlCykktlIVyVBQoVJI2jhAEC7wtnfTznns/swA7wtnfTznns/swA7wtnfTznns/swBMbkXLYsttxuXW6pLigo60pJBAplhQnKAJJAFCaR0UtGYHOk9raD7YpLr+6/3genYC88Pp+P/AKZG40FwcmlUUDwIMEYyWaaOMDIQBK9F66WizzhY/sUfZEm0/uoo+kSzw+fZl9UXpFyeaiAIhamk2y5dRQucQVA0OrCnKHgSgEQBtrAvVKTte5phDhAqUg0UBxKTmOyAMy1rVZlW9ZMOpabqBiWaCp2CANL3wrM8vY88QBl2dfCRfUEMzjC1HIJDianmAJqYA2s9ONstqddWENoFVKVkAOJgCP8AfCszy9jzxAFaX/cs1ajMSk4wVE8tpKxmSfCSOPEdcV11a5+3DxR2OB47s5W9y93wy9H6eRD0Og7DWK9xa1OwhVhP3Xmce6E+MI+7EuRh/Ko/5Id0J8YQ2Jch/Jo/5I3d070LknsbagpJprEblgeoipof9420qk6TzIV/aW+IU+rb3rR8V+OZe9kW4zMsB9tYwU5WIgYDSpCs6AiLinUjUjtRPOLyzq2lV0qq3/Jrmuwj05pTspteAziSeKErWnzkpIjMiklse2WJtGsl3kOo2VQoGh4HeDzGAOu2rflpQJMy+hkLrhxmmKlK07R2wB32ZaTUw2HWHEuNqrRSTUGhofTAH207Ral21OvuJbbTTEtRoBUgCp6SB1wBj2Lb8tNhRln0OhJAUUGtK7KwBsoAoXSQqtpTHSgdjaBFLdf3X+8D07AFlh9Px/8ATI1EcuDk0mqgOJAgjGTyTYdbKVFJ2gkHqg1kIyUkmuJxgZG+uG/gtCWV/Ph84FPtjdbPKrEq8ap7djVXZn5PP0PQMXh5aVV8IC8rktKNy7SilUwVYyNurSBiSDuqVJrzVG+AKvufonnbQYEwlTbTaq4C6VVXQ0JASk5VrmeEAae17JnLEnUYjgdRRba0GqVjmO8bQQeeALk0s2qJu7zcwBTWlhdOBPhJ6jUdUAVFc/R5N2m0t2X1WFC8BxrKTWgPA5UIgDpvdcWcszAqYQAhRolxCsScWZw12g0BOyALUse8y567M5rlFTrLam1KO1QyKCeJwmld+GAKnubcyZtNTiZbBVsAqxqw5EkCmR4QBKO8faf/AOf7w+7AGzY0Y2hLMOOOhtQQAaNqKlEZ1NKDZlEG6t2/aidXgWLxpt0a713J+j+5DWmyo0ER5SSWbLalSlUlsxO7uJXN2xh1sST/AMfV7DulZYpVU02RhOaayRJtbWpSqbUjrtOaWptbKXFJQumMAmiiDVNRvoY3W0nT3ldjNKF3/TfDR9pnXd0Rzc5Ll9t6XGZAQVqxVG40SQk8x4iLOE4zWcThbq1q21Tq6qyf1XM1F27YmrFtDlBSFIUEvtHYtFQSDxyzSroMZkcsr4R7wWxILSapUXCDxBS2QYAmehH5Hl+lz8aoA5abfkWb/wCz+e1AEQ+DV/Bm/wCoj8JgC6IA873vfDk7MKGwuqp1GnsiirvOpJ9p6vhdNws6UX/ijURqJ5n2AzjmWE+M6gdWIV9EZ01nNLtIt7PYtqkuUX9DJvfK6qdmEf8AUUR0KOIeuMq8dmo12mnC6vW2dOX+q+W408aiwO6SmC24hY2oUFDqIMfYvJpmurTVSnKD4po9Ky7wWhK0moUkKBG8EVEdAnmszyCcHCTi9U8imfhJ2YtTUrMAVQhS21ZbCsJKSeHgER9MDTaNdMCZNhuUm2lKbbyQ63QkCtQFJ3gVOYNaAZb4Asd6Usi8GBzGH1NJICQtSFpCqVxIyVtG0jjAGo0zWY3K2GGGU4W0OthKak0GInac9pMAY/wbv+AmP9Sfy24Az9P9oNIswtLILjjiNWneMKsSlU4YQRX+aAK80eNH/ArYV80pAHSE1PoIgDr0F3nlZB2ZVNPBoLQgJJStVSCqvgpPEQBb/fWsny1P3b3uQBtpG8ctPSr7kq6HUJC0KISpNFYK05QFciIA8rWDaICqOKoKZE17IhXVBtZxOnwPFY06ihXe7RP0ZIe60eN6DFb1cuR2v82h/l9Tm28lVaGtI+ODWpshXp1M9l55GvlhiWK8SYkT3RKa2XWV1nzzJbde8bsi7jbzScltk0Ssew8Du7Y1Ua0qUs0T8Rw6lfUtie58HxX45osaaudZ1tOon1Y18gIKArAKpJPLoMWIVptzFN1IuqdSNSO1E8zvLOraVXSqrf8AJ9qId8IqVQzL2e22nChBcSlOZoAlsAZ57IzIpn6KtIFnSlmsszE0EOJK8SShw0qskZpQRsgDlpU0gWdN2XMMS80Fur1eFIQ4K0ebUc1IA2AnbugDH+DV/Bm/6iPwmALgtGaDTTjitiEKUehIJPqjGUtmLZtoUnVqxprVtLzZ5redK1FR2qJJ6SamOfbzeZ6/CKjFRWi3HCBkSXRxK6y0GeCSpZ6kn20iRaxzqop8eq9XYVO3JebNrpekME4l0DJ1secnI+jDGy+hlUz5kHovcbdo6fGL+T3/AFzILEM6YQBe2jW09fItivKa+KP2QMP9pTFzaT2qa7Nx5nj9t1F7J8Je0vHX55m9tey2pplbD6AttYopJ7QRwINCCNhESSlKOvRoIeSSqReDidzbxwr6AoDCrrwwBWc1JTllzCStLku+g4knZ1gjJQ7RAFzaR7e7vu23M0AUtbWMDYFgkLA5sQMAUvYyJ4oPcomijFytQHcOKg24Mq0p6IA2Mnc61J1wDuaYUrZieCkgc5U5TKALutO6ybNu7My4OJWpUpxfjLJFacwyA5hAFI3DuO9aq3UsuIQWkpJ1lc6kgUoDwgCY94Wd8ol/7/dgCydHdz3bLkJll5aFqWpawUVpTVJTQ1AzqkwB55ubdhy0pkS7S0oUUqVVdaUTt2CALCm9Es9LsqWVtOhArRBVipvyIzp2xEr0sltROhwq/wBqSo1Xlyb+jI1Ly5TirTMRWzmpZHa29tKipZvVGLI+GOuNlX3SDY/3l4m0iMXxubr3jdkXQts1ScloJNFD2K4Hd2iNtGtKlLNFfiOHUr2lsT14Pin9ua4mZp8tdqblZB1lVUlb1QdqTRuqSNxi6p1I1I7UTzO8tKtpVdKqt/1XNEZunolmp+WRMtvMpQutAvFXIkbhzRmRT7evRJNSEq5NOPMqQ3hqEYqnEtKBSoptUIAm/wAGr+DN/wBRH4TAE40p2nqZJSB4TyggdG1R7BT7QiLeT2aeXMv+jlr114pPSCz9F+9hSEU56OIAsjQzIVcefI8FIQOkmp9Q7Yn2EN7kch0suMqdOiuLz8t3qSHSxZZdk9YkcplQUfqnJXsPUY33sNqnnyKrozdKld9W9JrLx1XqiloqT0QQBOtEts6qZLCjyXhlzLTUjtFR00iZZVNmey+JzPSaz623VaOsPo/sYXwgbTnJaZYUzMvNMuNUwtOLQMaVKxE4SNqVI7Itjz8sHRZepufkWjrAXm0BDqSeUCnLFTaQrI15+MAV58I+12F9zS6SlTyFKUqhBLaSAMJ4FRoafy9EAa2aZUm6LeIUrMVHQXFUMASv4N3/AAEx/qT+W3AFtwBFtKXyTO/0T7IAqj4OEwhD05jWlNW26YiBXlK4wBev+Js/TN+en9YA6p2bbW06EOIUdWrJKgfmngYA84aB3kotVJUoJGpczUQBsHGAPSn+Js/TN+en9YArS/8AdNpZVMSakKUalxlCkkneVoA37SR1xXXVr8cPFHY4FjuWVvcPsjL0foyofAX0H0f/ACNHvRLXfQr9z+X/AMNmlYIqDlEVpp5F7GcZR2k9xrph8lVUnmESYQyjkyluLhyq7UH2I+WyxjQlKjz9dNsfbao4SbRhjVpG4owjPXn27i+NCmVkspqCUqcBpuOMn1EHri2jNSWaPP69vOhPYmvz2nLTb8izf/Z/PajI0kQ+DV/Bm/6iPwmAOvSnbOvm9Wk8hkYelRzWfUOoxUXlTankuB6L0cs+oteslrPf4cPv4kMiIdCIAvfRxZfc8i3Ucpz4xX2gMP8AaExc2sNimu3eeZY9dfyL2WWkfZXh+cyRzUulxCkKFUrSUkcxFDEhpNZMqadSVOanHVPNHnK2rOVLPuMq2oVTpG0HrFD1xQVIOEnFnrVpcxuaMasdGv35mFGJJObLpQoKSaKSQQRuINQYJ5PNGM4qcXGWj3FuWzZTV4bMSMQQ8k1Src26BQgjxSD2EHdF7RqqpBSPKsSsZWdxKk9NU+a/fmUNa2jq05dZQqSeXwUyhTqTz1QDTrpG0gG1unomn5txOtZVLM1GNbwKVU34UHlFXCoA54AuLSddZblkJk5Jkr1amghAIrhTvqoivTXOAOrQdd6ZkZR5uaaLS1PlQBKTUYECvJJ3gwBY8AR/SBIOTFnTTLSCtxbRSlIoKnLLM0gDzd3rLW8hX57XvwA71lreQr89r34AsHQ9cuek3ppUzLKbC5ZSEkqQaqqMuSowBX3estbyFfnte/ADvWWt5Cvz2vfgCWaKrg2hK2pLvvyqkNI1mJRU2QKtOJGxRO0gdcAS/Sfo8x4pqUTytrjQ38VpHHiIh1qOXtR8TpMNxPrMqFZ79Iyf0fo/BlPlhXinsiJtx5l+7eqnlsvyMmVlDWquoRrnUWWSJ1rZSUtufkdk82VUoKxjSklnmbb6lOoo7KzN7cu8DsgsLR4JycbOxYz7CK1B/wBxGca7pz2o6EavhcLu1VKqspLPJ8U/3UtC/SzativiSTrVuaqjdUhQIdaUpKqmgISCdvRFvTqRqR2onnl5Z1bSq6VVb/k1zXYQ3R9LzNiSM2qaZLTji0hlJKDiVhVnySchtMYV6vVwz48CRhNg7y5VP4Vvl3fnQh61Ekkkkk1JOZJ4xRnqaSSyR8gfTbXUsgzc00zTkk1XtySM1bNmWXSRG2jT6yaiQMSu1aW06vFad70+56ISmgoNgi9PKW83mz7A+FZ6XrAqEzaE5jkO04fNV1bOscIr76l8a8TsOi9/k3azeu+PqvXzKsitO2EASi4F5u4n+WTqXKBY8Xgvq9RPNEi2rdXLfoylxvDFe0PZ9+O9fbx+peqFggEEEEVBGYI4iLo80aaeTOUD4IAQAgBACAEAIAQAgBACAKx0iXFrimZVOe1xpI28VpHHiOuK66tfjh4o7LAsdyyt7h/9ZP6P0ZV0Vx2ggBAG5uveN2RdxtmqT4bZOSx7DwPsqI20a0qUs0V+I4dSvqWxPXg+K/eRkX1vMqeexAFLSRRtB2jiTTKpPqEZXFZ1ZZ8DThGGRsaOy98nq/TuRHo0FsIAuLRPYGpYMwsct7wa7kDZ5xz6AItbKlsx2nxOA6TX/XVlQg90de/8fcnsTTmBAHTNyyXUKbWKpWkpUOIIoY+SipLJmylVlSmpweTTzR59vTYapKYU0qpTtQrxknYencecRR1qTpy2Wep4dfQvKCqx14rk/wB0NRGoniALH0a301ZTKzCuQcmlk+CdyD/LwO7Zs2T7S5y9iWnA5HH8F6xO5or2viXPt7+fPv1tiLM4cQAgBACAEAIAQAgBACAEAIArHSJcWuKZlU57XGkjbxWkceI64rrq1+OHijssCx3LK3uH/wBZP6P0ZV0Vx2ggBACAEASG493TOzASR8UiinTzbk9KqU7Tujfb0esnlw4lTjGIqyt3Je890e/n4F+NoCQABQAUAGwAbBF2tx5hKTk83qcoHwQAgCOX3uymeYoKB1FS2o8d6TzH9DGi4oqrHt4FthGJysa2b91+8vXvRQ8wwptSkLBSpJIUDtBG0RSNNPJnptOcakVOLzT3o64GYgCx7h6QNXhYm1VRsQ6cynmXxTz7t+WyfbXeXsz8zkca6P8AWZ17Zb+Mefau3s4lrIWCAQQQRUEbCNxizOIaaeTOUD4IAQAgBACAEAIAQAgBACAKv0kXIAC5uXAFKqdbyA51p9o64rrq2+OPidngONttW1d9kX6P0KwiuOzEAIAyLOklvuIabTiWs0A/92DfWPsYuTyRpr14UKbqVHkkX9dSwESTCWk5q2rX4yt/UNg5hF5RpKnHJHl+JX872u6ktNEuS/dTcxtK8QAgBACAIPpDuX3UkvsD49IzT9IBu+sNx37OFId1bbftR1OkwLGv4r6ms/YfHk/tz8ymVpIJBBBBoQciDvEVJ6Cmms0fIH0QBKLpX2fkiEH4xmuaFHNP1D83o2euJFG5lT3aopcTwShe+0vZnzXHv5/UuC795JecTVlfKpUoVktPSPaKiLWlWhUXss4K9w24s5ZVY7uDWj8f1m3jaQBACAEAIAQAgBACAEAaW8V6JeSTV1dV7m05rPVuHOaCNNWvCmt5Y2OF3F5L+mt3FvT97in72XzfnjhPIZrk2k7eBUfnH0RV1riVTdwO9wzBqFktpb5836ciNRHLgQB2S7CnFBCElSlGgAzJMfUm3kjCpUjTi5SeSWpd9w7oJkkY10VMLHKO0IHiJ9p3xb21uqazep5xjOMSvZ7EN0Foufa/QlkSijEAIAQAgBACAIRfu4qZurzFEv7xsS508Fc/UeIh3FqqntR1OjwbHZWn9Ktvh81+OzyKcmpZbayhxJStJoUqFCIqmmnkzv6dSFSKnB5p6NHVHw2CAObLykKCkKKVDYUkgjoIgm1vRjOEZrZks12k4sLSdMNcl9IfTxySsdYFD1ivPEynezjulvObvejFvV9qi9h+a/H7uJ5ZN/pJ8fxdUrxXuT6a4fTE2F1Tlxy7zmbnAL2g/d2lzjv+WvyJKy8lYqlQUDsKSCPREhNPQp5QlF5SWTOcfTEQAgBAHW++lAKlqSkDMlRAA6zHxtLUzhTlN5RWb7CM2tpAkmAaOa1XBrlf3Vw+mI87unHjn3FxbdH72vrHZX+275a/IgVvaS5l7ksgMI4jlLP2iMuoV54hVL2ct0dx09l0atqPtVfbfkvL7+RCXXColSiSTmSTUnpJiG3nqdFGKisorJHGBkIAyLPkXH3A20grWrYB6+Yc8fYxcnkjTXr06EHUqPJIuu5FzESSca6LfUM1bkjxU/rvi3t7ZU1m9TzvF8Zney2IboLRc+1/YlkSijEAIAQAgBACAEAIAj96rpszyeWMDoHJdSMxwBHzhzekRorUI1Vv15lphuLV7GXs748YvT8Mpu8l15iSVR1FUV5Lic0nr3HmMVNWhOm956BYYpb3sc6b38U9fz4GkjUWQgBACAO+VnXGjVtxaPqqI9UfVJrRmqpRp1VlOKfejcy19p9HgzSz9YJX+IGNyuaq+Ir6mCWE9aS8M19GjOa0kT4FC4hXOW0+wCM1eVeZGl0bsG90WvFnx3SPPkUDqU84bRX0gx8d5V5n2PRywT3xb8X6GDM31nnPCml/Zwo/CBGDuar+Ik08FsIaUl45v65mmmZtxw1cWpZ4qUT641OTerLCnSp01lCKXcjpj4bBACAEASK69z5idIKU4Gt7qhl9kfOPR2xvo286mmnMqcRxi3sllJ5y/wAVr48i5bt3bYkkYWk8o+EtWalde4cwyi2pUY01kjz+/wASr3s9qo93BcF+8zcRtK8QAgBACAEAIAQAgBACAOt9hK0lK0hSSKFKgCCOBB2x8aTWTMoTlCSlF5NcUQC8mjBtyq5VWrV9GrNB6DtT6Yg1bJPfDcdTYdJ6lPKFytpc1r9n8itrZu/MSpo80pI8bak9ChlECpSnD3kdda4hb3SzpTT7OPkayNZNEAIAQAgBACAEAIAQBuLEuxMzZGpaJT46uSgc9Tt6qmNtOhOp7qK+8xO1tF/Vnv5Le/L7ll3b0aMM0XMHXL8WlGx1fO68uaLClZRjvlv+hx9/0lr1s40FsLn8X48PMnSEBIAAAAyAGQETdDmnJyebOUD4IAQAgBACAEAIAQAgBACAEAIA4uICgQoAg7QRUGDWZ9jJxeae8i1r6PpJ/MNlpXFohP8AaQU+iI07SnLhl3F1a9IL2huctpf7b/nqRG0tFDoqWH0LHBwFJ7RUH0RFnYS+Fl9b9K6T3VoNd2/7Edm7iTze2XKudBSr1GsR5WtVcC2pY7YVNKmXfmjUv2NMI8KXdT0tqHsjW6c1qmTYXtvP3akX4ow1tkbQR0ikYZEhST0Z9Q0o7Ek9AJhkw5xWrM1iw5lfgy7x6G1U7aUjNUpvRMjTvraHvVIrxRtpO4M+5/yMI4rUlPtr6I2xtar4EGrj9hT+PPuTZI7N0TrOb8wlPM0Cr0qp6o3wsH8TKm46WQW6jTb793yWf1JhY9w5KXoQ1rFeM7yj2UwjsiXC1pw4Z95QXWPXtxuctlco7vz8ySpFMhEgp289T7ACAEAIAQAgBACAP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0" name="AutoShape 6" descr="data:image/jpeg;base64,/9j/4AAQSkZJRgABAQAAAQABAAD/2wCEAAkGBxQSEhUUExIWFhUXFxsaGBcVGBgZGhgeHxoYHhgYHR0aHCggGh0nHBwXITEhJSkrLi4uGB8zODM4NygtLiwBCgoKDg0OGxAQGzQmICUtLywsLi0wLjQsMi80LCwwNCw0NCwsNCwsLiwsLCwtLDYsLCwsLCwuLCwsLCwvNCw0NP/AABEIAOAA4AMBEQACEQEDEQH/xAAcAAEAAgIDAQAAAAAAAAAAAAAABgcEBQIDCAH/xABNEAABAgMEBQUKDAQEBwEAAAABAgMABBEFBhIhBxMxQVEiYXGBkRQXMlJUkqGxwdIIIzVCU3KCk7Kz0dMzYnOiFRh04TRDY4Oj8PFk/8QAGwEBAAIDAQEAAAAAAAAAAAAAAAQFAgMGBwH/xAA3EQACAQIDBAcIAQQDAQAAAAAAAQIDBAURMRIhQVEGE2FxgZHBIjJCobHR4fAUIzNSYhVysvH/2gAMAwEAAhEDEQA/ALxgBACAEAIAQAgBAHFxYSCVEADaSaAQzyPsYuTySIta+kGSYyDhdVwaAV/cSE+mI07unHjn3F1a9H72vvcdlf7bvlqRG0tK7pqGGEJHFwlR7BQeuIsr+XwovrfopSW+tNvu3fcjs3fufc2zBTzICU+oViPK6qviWtLArCnpTz782al+2phfhTDqulxR9sa3Um9WydCyt4e7TivBGGtwnaSek1jDMkKKWiPqHlDYojoJEM2HCL1RmsW5Mo8GYeFODiqdlaRmqs1o2Rp2NtP3qcX4I28nf6fb/wCfiHBaUq9lY2xuqq4kGrgFhU+DLubRIrN0sLGT8ulXO0Sn0Kr64kQv38SKm46Jwe+jUa79/wA19iYWPfuSmKAO6tXiu0Se2uE9sSoXVOfHLvKC6wG9t97jtLnHf+fkSUGuYiQU7WR9gBACAEAIAQAgBACAEAIAQAgBAHW+8lCSpaglIFSpRAAHEk7I+NpLNmUISnJRis2+CIBeTSe23VEqnWK+kVkgdA2q9EQat6luhvOpsOjFSplO5eyuS1+y+ZW1s3gmJo1edUoeLsSOhIyiBUqzn7zOutcPt7VZUoJdvHzNZGsmiAEAIAQAgBACAEAIA3FiXnmZQjUukJ8RXKQeah2dVDG2nXnT91lfeYZa3a/qw381ufn9yy7t6S2HqImBqV+NWrZ6/m9eXPFhSvYy3S3fQ4+/6NV6OcqD21y+L8+HkTpCwQCCCDsIzBiac0008mcoHwQAgBACAEAIAQAgBACAI/eq9jMinlnE6RyWknM8CT80c/rjRWrxpLfryLTDcJr30vZ3R4y4fllN3kvRMTqquroivJbTkkdW885ipq151HvPQLDC7eyjlTW/i3r+PA0kaiyEAIAQB9Skk0AqTuED42lvZsZa78054Es6ehCv0jYqU3omRKmIWtP3qkV4ozUXLniKiVc66D0Exkrar/iR5Y1YJ5davmHLlzyRUyrnVQ+gGDtqq+ERxqwk8lVRgzNgTLfhyzqelCv0jB0prVMkU7+1qe7Ui/FGuIpkYwJaeYgfRACAEASK698ZiSICVY2t7Sjl9k/NPR2Rvo3E6emnIqcRwe3vVnJZS/yWvjzLlu3eRidRiaVyh4SFZKT0jeOcZRbUq0aizR59f4bXsp7NRbuD4P8AeRuI2kAQAgBACAEAIAQAgCEX7v0mUqyxRb+87Ut9PFXN1ngYdxdKn7MdTo8GwKV3/VrbofN/jt8inJqZW4tS3FFS1GpUo1JiqbbebO/p04U4qEFklokdUfDYIAAQPhLLC0fTcxRSk6lHjObT0J29tIk07SpPXcUd50gtLfdF7UuS089PLMntk6M5RrNzG8r+Y4U+an2kxNhZU467zmLrpNd1d1PKC7N7836JEqkbKYZFGmW0ccCEivSQM+uJMacY6Ipa13XrPOpNvvbMyMyOIAQAgDBn7IYf/isNr51ISSOg0qOqMJU4y1RJo3lej/bm13NkVtfRjKu1LRUyrmOJPYc+wiI07KEtNxd2vSe6pbqiUl5PzX2IFbtwZuWqQjWoHzm86dKdo9I54hVLWpDtR09lj9pc7m9mXJ/fQisRi7EAIAybPn3GHA40soWnYR6jxHNGUZOLzRpr0KdeDp1FmmXVci+aJ1OBdEPpGadyh4yf03Rb29yqiyep53i+DTspbcd8Ho+XY/uSyJJRiAEAIAQAgBAEH0h307lSWGD8eoZq+jB3/WO4btvCsO6udj2Y6nSYFgv8p9dVXsLhzf25+RTK1Ekkkkk1JOZJ3mKk9BSSWSPkD6IA3l17rPzyqNgBCTRTivBTzfzGm4c1aRuo0JVXuK3EcUoWMc6jzb0S1f2X6sy4btXNlpMApTjc3uLoT9nckdGfPFrSt4U9NTgcQxm5vHlJ5R5LTx5kijeVIgBACAEAIAQAgBACAIzea5MtOVUU6t36RFBX6w2K9fPEerbQqb9GXGH43c2fs57UeT9OX07CoLy3Yfkl0dTVBPJcTmlX6HmMVVWjKm953uH4nQvY503v4p6o0saixEAdku+ptQWhRSpJqCMiDH1Np5owqU41IuMlmnqXfcO96Z1GBdEzCByhsCh46faN0W9tcKosnqecYzg8rKe3DfB6Pl2P0JZEooxACAEAIAjt97zJkWMQoXV1DaTx3qPMP0EaLisqUe3gW2EYZK+rZP3V7z9O9lDTD6nFKWtRUpRJUTtJO0xSttvNnptOEacVCKyS3I64+GYgBAG5uteJ2Re1jeaTQOIOxYz7CKmh9lRG2jWlSlmivxHDqV9S2J6rR8n+6l7WHbDU20l1pVUnaMqpO9KhuIi6p1I1I7UTzO8s6tpVdKqt/wAmua7DYRmRRACAEAIAQAgBACAEAIA6ZuVQ6gocSFIUKFJzBj5KKksmbKVWdKanB5NcSm783FVKVeZqtiue9TfTxTz9vPU3Fq6ftR0O/wAHx2N3lSq7p/J/ns8iFREOjEAZFnTy2HEutqwrQag+w8RzR9jJxeaNNehCvTdOos0y/rqW+idl0upyVsWivgq39R2jmMXlGqqkc0eX4lYTsq7py01T5r91NzG0rxACAOmbmUtIU4s0ShJUo8ABUx8lJRWbNlKnKrNQgs23kjz7em3FTswp1VQnYhPipGwdO885ijrVXUltM9Tw2xhZ0FSjrxfN/uhqI1E8QAgBACANzde8bsi7jbNUnw2yclj2HgfZURto1pUpZor8Rw6lfUtievB8V+8i97EthqbaDrKqpO0b0nelQ3GLqnUjUjnE8zvLOraVXTqrJ/JrmjPjMiiAEAIAQAgBACAEAIAQBxWgKBBAIIoQcwRvED6m080UxpDub3IrXMg6hRzH0ZO76p3Hqiourfq3tR0PQsCxn+XHqqr9tfNc+/n5kJiIdGIAkNx7xGSmQon4pdEuDm3K6U1r2jfG+3rdXPPhxKnGMOV7buK95b49/LxL8bWFAEGoIqCNhB2GLtPM8wlFxeT1OUD4IArPS9b9AmUQrNXLdpw+anrOfUOMV99V+BeJ2HRewzbuprTdHv4v08yrIrTthAEguTdwz0wEmoaTynFc3ijnOztO6N9vR62WXDiVWL4krKhtfE90V28+5Euv9cAJSX5NFAkctpPADwk+0dcSrm0yW1DyKHBcfbl1N09dJP6P0ZWMVx2YgBAG5uveN2Rdxt5pOS2yaJWPYeB3dojbRrSpSzRX4jh1K+pbE9z4PivxzRe9iWu1NtJdZVVJ2jek70kbjF1TqRqR2onmd5Z1bSq6VVb/AJPtRnxmRRACAEAIAQAgBACAEAIA6ZuWS6hTa0hSFCigdhEfJRUlkzOlVlSmpweTWhQN7rvqkZgtmpQeU2o/OT+o2H/eKOvSdKWR6jheIRvaCqLXRrk/s+BpI1FkIAuLRPb+uYMus8tnwa70HZ5py6CItbKrtR2XwOA6TWHU1lXit09e/wDP3J7E05g6pqYS2hS1GiUJKieYCpj42ks2Z06cqk1COreSPOVtWiqZfceVtWqvQNgHUKDqigqTc5OTPWrS2jbUY0o6JfvzMKMSSfUJJIABJOQA2nmgfG0lmy4nkKsWyHHW0IU8hIWvHUgqJSCDQg0ANBnu54vKFLq4ZceJ5bi1+7y4c/hW6Pd+dSs+/wCTvk0t2O+/G4rCKT18e6nitTDTJXtDeIJJ3mhJoT2RBr2ib2onV4Tj9SEVQq7+Tf0fodnd6uA9MQ+pR0X/ACNTkjObVUA8RGhrJ5FtTltQUnxRjTUyUmgA2frGyFNSWZCuruVKeylwNjdy+MxJOFbOHMUUhWIoVwqARmNxiRR/pPNMpsRyvaexUis+D4r8czbO6dp5CqKlZbq1mY5uXFnGSks0cRXoToz2Jm9u5p5acWlE3LakGg1jasaRzlJAIGzYTGRpLjZdStIUkhSVAEEZgg5gjmpAEd0i3ics+QdmWkoUtBQAldcJxLSk7CDsPGAKc7/k75NLdjvvwA7/AJO+TS3Y778AO/5O+TS3Y778AWxotvY7acmqYeQhCg6pFG8VKBKCDyiTXlGAMrSNeJyz5ByZaShS0KQAF1wnEtKTsIOw8YAp3v8Ak75NLdjvvwA7/k75NLdjvvwA7/k75NLdjvvwBNbMmnLfslTzjaEPtur1YbrQ4UpOHlEnlAkdIER7ml1kO0t8FxB2dym/de5/fw+mZWcUp6eIA291LXMpNNPV5INF7c0nJWzbln0gRto1OrmpEDErRXdtOlxenetPseh0qqKjYYvTylrJ5Mheli1C1J6tPhPKCfsjNXsHXEO9ns08uZ0PRm1VW723pBZ+Oi9WUrFSeiCAJporsXXzetUOQyMXSo1CB1ZnqES7OntTzfA53pJe9Ra9XHWe7w4/bxJzpg+R5v6ifxpi3POzz1ousdmctJliYRjbVixJqpNaJJGaSDtgC/e9DZHkh++f/cgCO320XtNN62SbOFA5bWJajTxklRJPOK9EQbmjL3oeR1OCYlRbVC58Jej9H5ldpFBSKtvM7uMVFJI19oeF1e0xIo+6U+I/3V3erOcmwlSakb4+VJtPcbbO3p1KeclxMlmRYK0l5kOIBzTiUmo30KSCD7QIU7icHmfL3B7e5puOWT4Pk/3U0V+LIYln09yuKWy4gLQF0xoqSC2qm8Ebd+UXFOpGcdpHnN3aVbWq6VRb15PtRfGgG0lvWVhWa6l5bST/AC4ULA6sZHQBGZFMvTn8jTH1mvzUQBSOh+wWJ60AzMt6xvVLVhxKTmKUNUkHfAF5d6GyPJD98/8AuQA70NkeSH75/wDcgCS3cu9LyDRZlW9W2VFZTiUrlEAE1USdgEARXTp8jv8A1mvzUQBSeh6wJeetDUzLesb1S1YcSk5gpoapIO8wBePehsjyQ/fP/uQA70NkeSH75/8AcgCTXdu/LyLWplm9W3iKsOJSszSpqok7hAFQaTLG7nnFKSKIe5aeY/PHnZ/aEU13T2KmfBnpPR+8/kWii/ehufp8t3gROIxeiAL30cWp3RIt1PKb+KV9kDD/AGlMXNrPbprs3HmWPWv8e9llpL2l4/nMgWl6fxziWgcmmx5ysz6MMQr6edTLkdP0XobFo6nGT+S3fXMgsQzphAF46L7M1MihRHKdJcPQck+gA9Zi4tIbNPPmebdIrrrr1x4R9n7/ADOvTB8jzf1E/jTEoojzPdG8CrPmkTKEJWpFaJVUA1BG7pgCyO/7NeSM+cuAN1czTJMTs6xLKlmkpdXhKklRIyJyr0QButIlxa4pmVTntcaSNvFaRx4jriuurX44eKOywLHcsre4f/WT+j9GU7aHhdXtMRqPul1iP91d3qz5LzWEUpXOPs6e08zG3vOphs5ZnZ3f/L6Yx6ntN/8AyX+vzNfPM67aM91N0SKUuq0Ke+ofz90lv4ZcD0Poes1qXsxpDa0rUSVOlO5w0qk8KDCOgA74sKdSM1nE4+7tKtrUdOqsn9e1GPpz+Rpj6zX5qIzIx51ujeZ6zpjuhgIK8JTRwEpoaVyBBrlxgCbd/a0vo5X7tz92AHf2tL6OV+7c/dgC+bm2ouakZeYcCQt1sKUEghNTwBJy64AjOnT5Hf8ArNfmogDztdC871mzHdDAQV4CijgJTQ0rkFA1y4wBNu/taX0cr925+7ADv7Wl9HK/dufuwBfVzrTXNSMvMOBIW60lagkEJqRuBJy64A0Wliy9bJ6wDlMqCvsnJQ9R+zES9htU8+R0XRq66q76t6TWXjqvt4lKxUHoggCyNDM/Rx5gnwkhY6jQ+sdkT7Ce9xOQ6WW+dOnWXB5ee/0Ife+a1s7ML/6igOhJwj1RFry2qjfaX+F0uqs6cf8AVfPeaeNRYHZKsla0oG1SgkdJNBH1LN5GFSahBzfBZnpWTlw22htIolCQkDgAAB6o6CKySSPIKtR1JynLVtvzInpg+R5v6ifxpj6azz1ousdmbtJlh9GNtWKqakVokkZgg7YAv7vRWT5J/wCV334Ay7J0aWbLPIfZl8LjZqlWscNDQjYVUORO2AJdAHnjTSy1L2mlCEhAdYS4abMRW6DlurhHXWIlWgl7UToLDFJSypVnpuT9GRiUl0qTU8Yr6k3F7jr7S1p1ae1LmdU1L4TzGM4T2iPdWzovdozukXx4JAHAxhVg9STY3Ec9hrfzJPde8bsi7jbzSfDbJoFj2Hgf/kY0a0qUs0bsRw6lfUtie58HxX7yJzpYtdqbsF91lVUlTVRvSdaiqVDcYuqdSNSO1E8zu7Ora1XSqrJ/J9qKl0LWQxN2kGphpLreqWcKtlRhoYzIpfne3svyBnsP6wA729l+QM9h/WAJHISTbDaWmkBDaBRKRsA4CAIRp0+R3/rNfmogCmNCtjsTdo6qYaS63qVnCrZUFND6TAF997ey/IGew/rADvb2X5Az2H9YAkkhJoZbS00kIbQMKUjYANgEAcLVlA8y60di0KT2gisYzjtRaN9tWdGtCouDT8mebHEFJIIoQaEcCNsc+9x67GSks0cYGRJdHE1q7QZ4KKkHrSfbSJFrLKqinx6l1lhU7Mn5MjjrhUoqO0kk9cR28y2jFRSS4HGBkby48vrJ+WTSvxgPmgqPqjdbrOrFFZjFTq7GrLsy893qeg4vDywhumD5Hm/qJ/GmAKI0J/LEv0L/AAKgD1TACAEAecfhG/KbX+kR+a/AC6N1XJiyxNtErUlxaVo34UhNFJ40zqIr7q2z9uJ2GAY0oZW9d90vR+jNW62FAgxXReTzOyq01Ug4s1K0lJpvES001mc7OEqcnF6o2cq7iTz74jTjssvbWv1sM+PEWk6sy7rQWQhzDiSNhooKSSOIIGe3bxjZbVHCe4g4zZ07m3akt60fFfvE1twbyf4TO69bRco2pOEKCa4qZ1IPCLmMlJZo82r0J0ZuE0Wd/mBa8hX96n3YyNI/zAteQr+9T7sATvR1fdNrNOuJZLQbWE0KgqtRWuQFIA12nT5Hf+s1+aiAKE0c3rTZk33QpouDVqRhCgk8qmdSDwgC0f8AMC15Cv71PuwA/wAwLXkK/vU+7AE80d33TazTriWS0G1hFCoKrUVrkBAEtgDzreuX1c5MJGwOr9JJ9sUNZZVJLtPWMNqdZaUpP/FfQ1UaycZ9gPYJlhXiuoPViFfRGdN5TT7SLew27apHnF/QwIwJQgCVaMEVtFk8As/+NQ9sSbT+6ik6RSyw+fbl/wCkXrFyeaGsvLYjc9LOSzqlpQ4AFFsgKyIORUCN3CAIldfRJJyEyiZZdmVLRWgcU0UmoINQGgd+4wBYEAIAQBCb66MpW1H0vvuPpWlsNgNKbCaBS1A8ptRrVR38IA3VzrrtWbL9zsKcUjGV1dKSqppXNKUimXCAIbpEuLXFMyqc8y42N/FaRx4jrEV11a/HDxR2WBY7llb3D7Iy9H6Mqh+WCszXqiDGbidVXtYVnm/kfGZYJNQT10/SEqjkt4o2kaMs4t/vgdjrYUKH0RjGWy8zbWpKrHZZirshpZTrMZSCK4SkKpXMAlJANOIMb6dzKDzKq7wOhcU9lt58Hu3Py05lkWJocsqbaS61MzhSdoxs1Sd6SNTkRFvTqRqR2onnt5aVbWq6VVb15PtRn94Wzvp5zz2f2YzIpMLkXKYsptxuXW6oOKCjrSgkECmWFCcoAzb2XdatCWXLPKWlCykktlIVyVBQoVJI2jhAEC7wtnfTznns/swA7wtnfTznns/swA7wtnfTznns/swBMbkXLYsttxuXW6pLigo60pJBAplhQnKAJJAFCaR0UtGYHOk9raD7YpLr+6/3genYC88Pp+P/AKZG40FwcmlUUDwIMEYyWaaOMDIQBK9F66WizzhY/sUfZEm0/uoo+kSzw+fZl9UXpFyeaiAIhamk2y5dRQucQVA0OrCnKHgSgEQBtrAvVKTte5phDhAqUg0UBxKTmOyAMy1rVZlW9ZMOpabqBiWaCp2CANL3wrM8vY88QBl2dfCRfUEMzjC1HIJDianmAJqYA2s9ONstqddWENoFVKVkAOJgCP8AfCszy9jzxAFaX/cs1ajMSk4wVE8tpKxmSfCSOPEdcV11a5+3DxR2OB47s5W9y93wy9H6eRD0Og7DWK9xa1OwhVhP3Xmce6E+MI+7EuRh/Ko/5Id0J8YQ2Jch/Jo/5I3d070LknsbagpJprEblgeoipof9420qk6TzIV/aW+IU+rb3rR8V+OZe9kW4zMsB9tYwU5WIgYDSpCs6AiLinUjUjtRPOLyzq2lV0qq3/Jrmuwj05pTspteAziSeKErWnzkpIjMiklse2WJtGsl3kOo2VQoGh4HeDzGAOu2rflpQJMy+hkLrhxmmKlK07R2wB32ZaTUw2HWHEuNqrRSTUGhofTAH207Ral21OvuJbbTTEtRoBUgCp6SB1wBj2Lb8tNhRln0OhJAUUGtK7KwBsoAoXSQqtpTHSgdjaBFLdf3X+8D07AFlh9Px/8ATI1EcuDk0mqgOJAgjGTyTYdbKVFJ2gkHqg1kIyUkmuJxgZG+uG/gtCWV/Ph84FPtjdbPKrEq8ap7djVXZn5PP0PQMXh5aVV8IC8rktKNy7SilUwVYyNurSBiSDuqVJrzVG+AKvufonnbQYEwlTbTaq4C6VVXQ0JASk5VrmeEAae17JnLEnUYjgdRRba0GqVjmO8bQQeeALk0s2qJu7zcwBTWlhdOBPhJ6jUdUAVFc/R5N2m0t2X1WFC8BxrKTWgPA5UIgDpvdcWcszAqYQAhRolxCsScWZw12g0BOyALUse8y567M5rlFTrLam1KO1QyKCeJwmld+GAKnubcyZtNTiZbBVsAqxqw5EkCmR4QBKO8faf/AOf7w+7AGzY0Y2hLMOOOhtQQAaNqKlEZ1NKDZlEG6t2/aidXgWLxpt0a713J+j+5DWmyo0ER5SSWbLalSlUlsxO7uJXN2xh1sST/AMfV7DulZYpVU02RhOaayRJtbWpSqbUjrtOaWptbKXFJQumMAmiiDVNRvoY3W0nT3ldjNKF3/TfDR9pnXd0Rzc5Ll9t6XGZAQVqxVG40SQk8x4iLOE4zWcThbq1q21Tq6qyf1XM1F27YmrFtDlBSFIUEvtHYtFQSDxyzSroMZkcsr4R7wWxILSapUXCDxBS2QYAmehH5Hl+lz8aoA5abfkWb/wCz+e1AEQ+DV/Bm/wCoj8JgC6IA873vfDk7MKGwuqp1GnsiirvOpJ9p6vhdNws6UX/ijURqJ5n2AzjmWE+M6gdWIV9EZ01nNLtIt7PYtqkuUX9DJvfK6qdmEf8AUUR0KOIeuMq8dmo12mnC6vW2dOX+q+W408aiwO6SmC24hY2oUFDqIMfYvJpmurTVSnKD4po9Ky7wWhK0moUkKBG8EVEdAnmszyCcHCTi9U8imfhJ2YtTUrMAVQhS21ZbCsJKSeHgER9MDTaNdMCZNhuUm2lKbbyQ63QkCtQFJ3gVOYNaAZb4Asd6Usi8GBzGH1NJICQtSFpCqVxIyVtG0jjAGo0zWY3K2GGGU4W0OthKak0GInac9pMAY/wbv+AmP9Sfy24Az9P9oNIswtLILjjiNWneMKsSlU4YQRX+aAK80eNH/ArYV80pAHSE1PoIgDr0F3nlZB2ZVNPBoLQgJJStVSCqvgpPEQBb/fWsny1P3b3uQBtpG8ctPSr7kq6HUJC0KISpNFYK05QFciIA8rWDaICqOKoKZE17IhXVBtZxOnwPFY06ihXe7RP0ZIe60eN6DFb1cuR2v82h/l9Tm28lVaGtI+ODWpshXp1M9l55GvlhiWK8SYkT3RKa2XWV1nzzJbde8bsi7jbzScltk0Ssew8Du7Y1Ua0qUs0T8Rw6lfUtie58HxX45osaaudZ1tOon1Y18gIKArAKpJPLoMWIVptzFN1IuqdSNSO1E8zvLOraVXSqrf8AJ9qId8IqVQzL2e22nChBcSlOZoAlsAZ57IzIpn6KtIFnSlmsszE0EOJK8SShw0qskZpQRsgDlpU0gWdN2XMMS80Fur1eFIQ4K0ebUc1IA2AnbugDH+DV/Bm/6iPwmALgtGaDTTjitiEKUehIJPqjGUtmLZtoUnVqxprVtLzZ5redK1FR2qJJ6SamOfbzeZ6/CKjFRWi3HCBkSXRxK6y0GeCSpZ6kn20iRaxzqop8eq9XYVO3JebNrpekME4l0DJ1secnI+jDGy+hlUz5kHovcbdo6fGL+T3/AFzILEM6YQBe2jW09fItivKa+KP2QMP9pTFzaT2qa7Nx5nj9t1F7J8Je0vHX55m9tey2pplbD6AttYopJ7QRwINCCNhESSlKOvRoIeSSqReDidzbxwr6AoDCrrwwBWc1JTllzCStLku+g4knZ1gjJQ7RAFzaR7e7vu23M0AUtbWMDYFgkLA5sQMAUvYyJ4oPcomijFytQHcOKg24Mq0p6IA2Mnc61J1wDuaYUrZieCkgc5U5TKALutO6ybNu7My4OJWpUpxfjLJFacwyA5hAFI3DuO9aq3UsuIQWkpJ1lc6kgUoDwgCY94Wd8ol/7/dgCydHdz3bLkJll5aFqWpawUVpTVJTQ1AzqkwB55ubdhy0pkS7S0oUUqVVdaUTt2CALCm9Es9LsqWVtOhArRBVipvyIzp2xEr0sltROhwq/wBqSo1Xlyb+jI1Ly5TirTMRWzmpZHa29tKipZvVGLI+GOuNlX3SDY/3l4m0iMXxubr3jdkXQts1ScloJNFD2K4Hd2iNtGtKlLNFfiOHUr2lsT14Pin9ua4mZp8tdqblZB1lVUlb1QdqTRuqSNxi6p1I1I7UTzO8tKtpVdKqt/1XNEZunolmp+WRMtvMpQutAvFXIkbhzRmRT7evRJNSEq5NOPMqQ3hqEYqnEtKBSoptUIAm/wAGr+DN/wBRH4TAE40p2nqZJSB4TyggdG1R7BT7QiLeT2aeXMv+jlr114pPSCz9F+9hSEU56OIAsjQzIVcefI8FIQOkmp9Q7Yn2EN7kch0suMqdOiuLz8t3qSHSxZZdk9YkcplQUfqnJXsPUY33sNqnnyKrozdKld9W9JrLx1XqiloqT0QQBOtEts6qZLCjyXhlzLTUjtFR00iZZVNmey+JzPSaz623VaOsPo/sYXwgbTnJaZYUzMvNMuNUwtOLQMaVKxE4SNqVI7Itjz8sHRZepufkWjrAXm0BDqSeUCnLFTaQrI15+MAV58I+12F9zS6SlTyFKUqhBLaSAMJ4FRoafy9EAa2aZUm6LeIUrMVHQXFUMASv4N3/AAEx/qT+W3AFtwBFtKXyTO/0T7IAqj4OEwhD05jWlNW26YiBXlK4wBev+Js/TN+en9YA6p2bbW06EOIUdWrJKgfmngYA84aB3kotVJUoJGpczUQBsHGAPSn+Js/TN+en9YArS/8AdNpZVMSakKUalxlCkkneVoA37SR1xXXVr8cPFHY4FjuWVvcPsjL0foyofAX0H0f/ACNHvRLXfQr9z+X/AMNmlYIqDlEVpp5F7GcZR2k9xrph8lVUnmESYQyjkyluLhyq7UH2I+WyxjQlKjz9dNsfbao4SbRhjVpG4owjPXn27i+NCmVkspqCUqcBpuOMn1EHri2jNSWaPP69vOhPYmvz2nLTb8izf/Z/PajI0kQ+DV/Bm/6iPwmAOvSnbOvm9Wk8hkYelRzWfUOoxUXlTankuB6L0cs+oteslrPf4cPv4kMiIdCIAvfRxZfc8i3Ucpz4xX2gMP8AaExc2sNimu3eeZY9dfyL2WWkfZXh+cyRzUulxCkKFUrSUkcxFDEhpNZMqadSVOanHVPNHnK2rOVLPuMq2oVTpG0HrFD1xQVIOEnFnrVpcxuaMasdGv35mFGJJObLpQoKSaKSQQRuINQYJ5PNGM4qcXGWj3FuWzZTV4bMSMQQ8k1Src26BQgjxSD2EHdF7RqqpBSPKsSsZWdxKk9NU+a/fmUNa2jq05dZQqSeXwUyhTqTz1QDTrpG0gG1unomn5txOtZVLM1GNbwKVU34UHlFXCoA54AuLSddZblkJk5Jkr1amghAIrhTvqoivTXOAOrQdd6ZkZR5uaaLS1PlQBKTUYECvJJ3gwBY8AR/SBIOTFnTTLSCtxbRSlIoKnLLM0gDzd3rLW8hX57XvwA71lreQr89r34AsHQ9cuek3ppUzLKbC5ZSEkqQaqqMuSowBX3estbyFfnte/ADvWWt5Cvz2vfgCWaKrg2hK2pLvvyqkNI1mJRU2QKtOJGxRO0gdcAS/Sfo8x4pqUTytrjQ38VpHHiIh1qOXtR8TpMNxPrMqFZ79Iyf0fo/BlPlhXinsiJtx5l+7eqnlsvyMmVlDWquoRrnUWWSJ1rZSUtufkdk82VUoKxjSklnmbb6lOoo7KzN7cu8DsgsLR4JycbOxYz7CK1B/wBxGca7pz2o6EavhcLu1VKqspLPJ8U/3UtC/SzativiSTrVuaqjdUhQIdaUpKqmgISCdvRFvTqRqR2onnl5Z1bSq6VVb/k1zXYQ3R9LzNiSM2qaZLTji0hlJKDiVhVnySchtMYV6vVwz48CRhNg7y5VP4Vvl3fnQh61Ekkkkk1JOZJ4xRnqaSSyR8gfTbXUsgzc00zTkk1XtySM1bNmWXSRG2jT6yaiQMSu1aW06vFad70+56ISmgoNgi9PKW83mz7A+FZ6XrAqEzaE5jkO04fNV1bOscIr76l8a8TsOi9/k3azeu+PqvXzKsitO2EASi4F5u4n+WTqXKBY8Xgvq9RPNEi2rdXLfoylxvDFe0PZ9+O9fbx+peqFggEEEEVBGYI4iLo80aaeTOUD4IAQAgBACAEAIAQAgBACAKx0iXFrimZVOe1xpI28VpHHiOuK66tfjh4o7LAsdyyt7h/9ZP6P0ZV0Vx2ggBAG5uveN2RdxtmqT4bZOSx7DwPsqI20a0qUs0V+I4dSvqWxPXg+K/eRkX1vMqeexAFLSRRtB2jiTTKpPqEZXFZ1ZZ8DThGGRsaOy98nq/TuRHo0FsIAuLRPYGpYMwsct7wa7kDZ5xz6AItbKlsx2nxOA6TX/XVlQg90de/8fcnsTTmBAHTNyyXUKbWKpWkpUOIIoY+SipLJmylVlSmpweTTzR59vTYapKYU0qpTtQrxknYencecRR1qTpy2Wep4dfQvKCqx14rk/wB0NRGoniALH0a301ZTKzCuQcmlk+CdyD/LwO7Zs2T7S5y9iWnA5HH8F6xO5or2viXPt7+fPv1tiLM4cQAgBACAEAIAQAgBACAEAIArHSJcWuKZlU57XGkjbxWkceI64rrq1+OHijssCx3LK3uH/wBZP6P0ZV0Vx2ggBACAEASG493TOzASR8UiinTzbk9KqU7Tujfb0esnlw4lTjGIqyt3Je890e/n4F+NoCQABQAUAGwAbBF2tx5hKTk83qcoHwQAgCOX3uymeYoKB1FS2o8d6TzH9DGi4oqrHt4FthGJysa2b91+8vXvRQ8wwptSkLBSpJIUDtBG0RSNNPJnptOcakVOLzT3o64GYgCx7h6QNXhYm1VRsQ6cynmXxTz7t+WyfbXeXsz8zkca6P8AWZ17Zb+Mefau3s4lrIWCAQQQRUEbCNxizOIaaeTOUD4IAQAgBACAEAIAQAgBACAKv0kXIAC5uXAFKqdbyA51p9o64rrq2+OPidngONttW1d9kX6P0KwiuOzEAIAyLOklvuIabTiWs0A/92DfWPsYuTyRpr14UKbqVHkkX9dSwESTCWk5q2rX4yt/UNg5hF5RpKnHJHl+JX872u6ktNEuS/dTcxtK8QAgBACAIPpDuX3UkvsD49IzT9IBu+sNx37OFId1bbftR1OkwLGv4r6ms/YfHk/tz8ymVpIJBBBBoQciDvEVJ6Cmms0fIH0QBKLpX2fkiEH4xmuaFHNP1D83o2euJFG5lT3aopcTwShe+0vZnzXHv5/UuC795JecTVlfKpUoVktPSPaKiLWlWhUXss4K9w24s5ZVY7uDWj8f1m3jaQBACAEAIAQAgBACAEAaW8V6JeSTV1dV7m05rPVuHOaCNNWvCmt5Y2OF3F5L+mt3FvT97in72XzfnjhPIZrk2k7eBUfnH0RV1riVTdwO9wzBqFktpb5836ciNRHLgQB2S7CnFBCElSlGgAzJMfUm3kjCpUjTi5SeSWpd9w7oJkkY10VMLHKO0IHiJ9p3xb21uqazep5xjOMSvZ7EN0Foufa/QlkSijEAIAQAgBACAIRfu4qZurzFEv7xsS508Fc/UeIh3FqqntR1OjwbHZWn9Ktvh81+OzyKcmpZbayhxJStJoUqFCIqmmnkzv6dSFSKnB5p6NHVHw2CAObLykKCkKKVDYUkgjoIgm1vRjOEZrZks12k4sLSdMNcl9IfTxySsdYFD1ivPEynezjulvObvejFvV9qi9h+a/H7uJ5ZN/pJ8fxdUrxXuT6a4fTE2F1Tlxy7zmbnAL2g/d2lzjv+WvyJKy8lYqlQUDsKSCPREhNPQp5QlF5SWTOcfTEQAgBAHW++lAKlqSkDMlRAA6zHxtLUzhTlN5RWb7CM2tpAkmAaOa1XBrlf3Vw+mI87unHjn3FxbdH72vrHZX+275a/IgVvaS5l7ksgMI4jlLP2iMuoV54hVL2ct0dx09l0atqPtVfbfkvL7+RCXXColSiSTmSTUnpJiG3nqdFGKisorJHGBkIAyLPkXH3A20grWrYB6+Yc8fYxcnkjTXr06EHUqPJIuu5FzESSca6LfUM1bkjxU/rvi3t7ZU1m9TzvF8Zney2IboLRc+1/YlkSijEAIAQAgBACAEAIAj96rpszyeWMDoHJdSMxwBHzhzekRorUI1Vv15lphuLV7GXs748YvT8Mpu8l15iSVR1FUV5Lic0nr3HmMVNWhOm956BYYpb3sc6b38U9fz4GkjUWQgBACAO+VnXGjVtxaPqqI9UfVJrRmqpRp1VlOKfejcy19p9HgzSz9YJX+IGNyuaq+Ir6mCWE9aS8M19GjOa0kT4FC4hXOW0+wCM1eVeZGl0bsG90WvFnx3SPPkUDqU84bRX0gx8d5V5n2PRywT3xb8X6GDM31nnPCml/Zwo/CBGDuar+Ik08FsIaUl45v65mmmZtxw1cWpZ4qUT641OTerLCnSp01lCKXcjpj4bBACAEASK69z5idIKU4Gt7qhl9kfOPR2xvo286mmnMqcRxi3sllJ5y/wAVr48i5bt3bYkkYWk8o+EtWalde4cwyi2pUY01kjz+/wASr3s9qo93BcF+8zcRtK8QAgBACAEAIAQAgBACAOt9hK0lK0hSSKFKgCCOBB2x8aTWTMoTlCSlF5NcUQC8mjBtyq5VWrV9GrNB6DtT6Yg1bJPfDcdTYdJ6lPKFytpc1r9n8itrZu/MSpo80pI8bak9ChlECpSnD3kdda4hb3SzpTT7OPkayNZNEAIAQAgBACAEAIAQBuLEuxMzZGpaJT46uSgc9Tt6qmNtOhOp7qK+8xO1tF/Vnv5Le/L7ll3b0aMM0XMHXL8WlGx1fO68uaLClZRjvlv+hx9/0lr1s40FsLn8X48PMnSEBIAAAAyAGQETdDmnJyebOUD4IAQAgBACAEAIAQAgBACAEAIA4uICgQoAg7QRUGDWZ9jJxeae8i1r6PpJ/MNlpXFohP8AaQU+iI07SnLhl3F1a9IL2huctpf7b/nqRG0tFDoqWH0LHBwFJ7RUH0RFnYS+Fl9b9K6T3VoNd2/7Edm7iTze2XKudBSr1GsR5WtVcC2pY7YVNKmXfmjUv2NMI8KXdT0tqHsjW6c1qmTYXtvP3akX4ow1tkbQR0ikYZEhST0Z9Q0o7Ek9AJhkw5xWrM1iw5lfgy7x6G1U7aUjNUpvRMjTvraHvVIrxRtpO4M+5/yMI4rUlPtr6I2xtar4EGrj9hT+PPuTZI7N0TrOb8wlPM0Cr0qp6o3wsH8TKm46WQW6jTb793yWf1JhY9w5KXoQ1rFeM7yj2UwjsiXC1pw4Z95QXWPXtxuctlco7vz8ySpFMhEgp289T7ACAEAIAQAgBACAP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2" name="AutoShape 8" descr="data:image/jpeg;base64,/9j/4AAQSkZJRgABAQAAAQABAAD/2wCEAAkGBxQSEhUUExIWFhUXFxsaGBcVGBgZGhgeHxoYHhgYHR0aHCggGh0nHBwXITEhJSkrLi4uGB8zODM4NygtLiwBCgoKDg0OGxAQGzQmICUtLywsLi0wLjQsMi80LCwwNCw0NCwsNCwsLiwsLCwtLDYsLCwsLCwuLCwsLCwvNCw0NP/AABEIAOAA4AMBEQACEQEDEQH/xAAcAAEAAgIDAQAAAAAAAAAAAAAABgcEBQIDCAH/xABNEAABAgMEBQUKDAQEBwEAAAABAgMABBEFBhIhBxMxQVEiYXGBkRQXMlJUkqGxwdIIIzVCU3KCk7Kz0dMzYnOiFRh04TRDY4Oj8PFk/8QAGwEBAAIDAQEAAAAAAAAAAAAAAAQFAgMGBwH/xAA3EQACAQIDBAcIAQQDAQAAAAAAAQIDBAURMRIhQVEGE2FxgZHBIjJCobHR4fAUIzNSYhVysvH/2gAMAwEAAhEDEQA/ALxgBACAEAIAQAgBAHFxYSCVEADaSaAQzyPsYuTySIta+kGSYyDhdVwaAV/cSE+mI07unHjn3F1a9H72vvcdlf7bvlqRG0tK7pqGGEJHFwlR7BQeuIsr+XwovrfopSW+tNvu3fcjs3fufc2zBTzICU+oViPK6qviWtLArCnpTz782al+2phfhTDqulxR9sa3Um9WydCyt4e7TivBGGtwnaSek1jDMkKKWiPqHlDYojoJEM2HCL1RmsW5Mo8GYeFODiqdlaRmqs1o2Rp2NtP3qcX4I28nf6fb/wCfiHBaUq9lY2xuqq4kGrgFhU+DLubRIrN0sLGT8ulXO0Sn0Kr64kQv38SKm46Jwe+jUa79/wA19iYWPfuSmKAO6tXiu0Se2uE9sSoXVOfHLvKC6wG9t97jtLnHf+fkSUGuYiQU7WR9gBACAEAIAQAgBACAEAIAQAgBAHW+8lCSpaglIFSpRAAHEk7I+NpLNmUISnJRis2+CIBeTSe23VEqnWK+kVkgdA2q9EQat6luhvOpsOjFSplO5eyuS1+y+ZW1s3gmJo1edUoeLsSOhIyiBUqzn7zOutcPt7VZUoJdvHzNZGsmiAEAIAQAgBACAEAIA3FiXnmZQjUukJ8RXKQeah2dVDG2nXnT91lfeYZa3a/qw381ufn9yy7t6S2HqImBqV+NWrZ6/m9eXPFhSvYy3S3fQ4+/6NV6OcqD21y+L8+HkTpCwQCCCDsIzBiac0008mcoHwQAgBACAEAIAQAgBACAI/eq9jMinlnE6RyWknM8CT80c/rjRWrxpLfryLTDcJr30vZ3R4y4fllN3kvRMTqquroivJbTkkdW885ipq151HvPQLDC7eyjlTW/i3r+PA0kaiyEAIAQB9Skk0AqTuED42lvZsZa78054Es6ehCv0jYqU3omRKmIWtP3qkV4ozUXLniKiVc66D0Exkrar/iR5Y1YJ5davmHLlzyRUyrnVQ+gGDtqq+ERxqwk8lVRgzNgTLfhyzqelCv0jB0prVMkU7+1qe7Ui/FGuIpkYwJaeYgfRACAEASK698ZiSICVY2t7Sjl9k/NPR2Rvo3E6emnIqcRwe3vVnJZS/yWvjzLlu3eRidRiaVyh4SFZKT0jeOcZRbUq0aizR59f4bXsp7NRbuD4P8AeRuI2kAQAgBACAEAIAQAgCEX7v0mUqyxRb+87Ut9PFXN1ngYdxdKn7MdTo8GwKV3/VrbofN/jt8inJqZW4tS3FFS1GpUo1JiqbbebO/p04U4qEFklokdUfDYIAAQPhLLC0fTcxRSk6lHjObT0J29tIk07SpPXcUd50gtLfdF7UuS089PLMntk6M5RrNzG8r+Y4U+an2kxNhZU467zmLrpNd1d1PKC7N7836JEqkbKYZFGmW0ccCEivSQM+uJMacY6Ipa13XrPOpNvvbMyMyOIAQAgDBn7IYf/isNr51ISSOg0qOqMJU4y1RJo3lej/bm13NkVtfRjKu1LRUyrmOJPYc+wiI07KEtNxd2vSe6pbqiUl5PzX2IFbtwZuWqQjWoHzm86dKdo9I54hVLWpDtR09lj9pc7m9mXJ/fQisRi7EAIAybPn3GHA40soWnYR6jxHNGUZOLzRpr0KdeDp1FmmXVci+aJ1OBdEPpGadyh4yf03Rb29yqiyep53i+DTspbcd8Ho+XY/uSyJJRiAEAIAQAgBAEH0h307lSWGD8eoZq+jB3/WO4btvCsO6udj2Y6nSYFgv8p9dVXsLhzf25+RTK1Ekkkkk1JOZJ3mKk9BSSWSPkD6IA3l17rPzyqNgBCTRTivBTzfzGm4c1aRuo0JVXuK3EcUoWMc6jzb0S1f2X6sy4btXNlpMApTjc3uLoT9nckdGfPFrSt4U9NTgcQxm5vHlJ5R5LTx5kijeVIgBACAEAIAQAgBACAIzea5MtOVUU6t36RFBX6w2K9fPEerbQqb9GXGH43c2fs57UeT9OX07CoLy3Yfkl0dTVBPJcTmlX6HmMVVWjKm953uH4nQvY503v4p6o0saixEAdku+ptQWhRSpJqCMiDH1Np5owqU41IuMlmnqXfcO96Z1GBdEzCByhsCh46faN0W9tcKosnqecYzg8rKe3DfB6Pl2P0JZEooxACAEAIAjt97zJkWMQoXV1DaTx3qPMP0EaLisqUe3gW2EYZK+rZP3V7z9O9lDTD6nFKWtRUpRJUTtJO0xSttvNnptOEacVCKyS3I64+GYgBAG5uteJ2Re1jeaTQOIOxYz7CKmh9lRG2jWlSlmivxHDqV9S2J6rR8n+6l7WHbDU20l1pVUnaMqpO9KhuIi6p1I1I7UTzO8s6tpVdKqt/wAmua7DYRmRRACAEAIAQAgBACAEAIA6ZuVQ6gocSFIUKFJzBj5KKksmbKVWdKanB5NcSm783FVKVeZqtiue9TfTxTz9vPU3Fq6ftR0O/wAHx2N3lSq7p/J/ns8iFREOjEAZFnTy2HEutqwrQag+w8RzR9jJxeaNNehCvTdOos0y/rqW+idl0upyVsWivgq39R2jmMXlGqqkc0eX4lYTsq7py01T5r91NzG0rxACAOmbmUtIU4s0ShJUo8ABUx8lJRWbNlKnKrNQgs23kjz7em3FTswp1VQnYhPipGwdO885ijrVXUltM9Tw2xhZ0FSjrxfN/uhqI1E8QAgBACANzde8bsi7jbNUnw2yclj2HgfZURto1pUpZor8Rw6lfUtievB8V+8i97EthqbaDrKqpO0b0nelQ3GLqnUjUjnE8zvLOraVXTqrJ/JrmjPjMiiAEAIAQAgBACAEAIAQBxWgKBBAIIoQcwRvED6m080UxpDub3IrXMg6hRzH0ZO76p3Hqiourfq3tR0PQsCxn+XHqqr9tfNc+/n5kJiIdGIAkNx7xGSmQon4pdEuDm3K6U1r2jfG+3rdXPPhxKnGMOV7buK95b49/LxL8bWFAEGoIqCNhB2GLtPM8wlFxeT1OUD4IArPS9b9AmUQrNXLdpw+anrOfUOMV99V+BeJ2HRewzbuprTdHv4v08yrIrTthAEguTdwz0wEmoaTynFc3ijnOztO6N9vR62WXDiVWL4krKhtfE90V28+5Euv9cAJSX5NFAkctpPADwk+0dcSrm0yW1DyKHBcfbl1N09dJP6P0ZWMVx2YgBAG5uveN2Rdxt5pOS2yaJWPYeB3dojbRrSpSzRX4jh1K+pbE9z4PivxzRe9iWu1NtJdZVVJ2jek70kbjF1TqRqR2onmd5Z1bSq6VVb/AJPtRnxmRRACAEAIAQAgBACAEAIA6ZuWS6hTa0hSFCigdhEfJRUlkzOlVlSmpweTWhQN7rvqkZgtmpQeU2o/OT+o2H/eKOvSdKWR6jheIRvaCqLXRrk/s+BpI1FkIAuLRPb+uYMus8tnwa70HZ5py6CItbKrtR2XwOA6TWHU1lXit09e/wDP3J7E05g6pqYS2hS1GiUJKieYCpj42ks2Z06cqk1COreSPOVtWiqZfceVtWqvQNgHUKDqigqTc5OTPWrS2jbUY0o6JfvzMKMSSfUJJIABJOQA2nmgfG0lmy4nkKsWyHHW0IU8hIWvHUgqJSCDQg0ANBnu54vKFLq4ZceJ5bi1+7y4c/hW6Pd+dSs+/wCTvk0t2O+/G4rCKT18e6nitTDTJXtDeIJJ3mhJoT2RBr2ib2onV4Tj9SEVQq7+Tf0fodnd6uA9MQ+pR0X/ACNTkjObVUA8RGhrJ5FtTltQUnxRjTUyUmgA2frGyFNSWZCuruVKeylwNjdy+MxJOFbOHMUUhWIoVwqARmNxiRR/pPNMpsRyvaexUis+D4r8czbO6dp5CqKlZbq1mY5uXFnGSks0cRXoToz2Jm9u5p5acWlE3LakGg1jasaRzlJAIGzYTGRpLjZdStIUkhSVAEEZgg5gjmpAEd0i3ics+QdmWkoUtBQAldcJxLSk7CDsPGAKc7/k75NLdjvvwA7/AJO+TS3Y778AO/5O+TS3Y778AWxotvY7acmqYeQhCg6pFG8VKBKCDyiTXlGAMrSNeJyz5ByZaShS0KQAF1wnEtKTsIOw8YAp3v8Ak75NLdjvvwA7/k75NLdjvvwA7/k75NLdjvvwBNbMmnLfslTzjaEPtur1YbrQ4UpOHlEnlAkdIER7ml1kO0t8FxB2dym/de5/fw+mZWcUp6eIA291LXMpNNPV5INF7c0nJWzbln0gRto1OrmpEDErRXdtOlxenetPseh0qqKjYYvTylrJ5Mheli1C1J6tPhPKCfsjNXsHXEO9ns08uZ0PRm1VW723pBZ+Oi9WUrFSeiCAJporsXXzetUOQyMXSo1CB1ZnqES7OntTzfA53pJe9Ra9XHWe7w4/bxJzpg+R5v6ifxpi3POzz1ousdmctJliYRjbVixJqpNaJJGaSDtgC/e9DZHkh++f/cgCO320XtNN62SbOFA5bWJajTxklRJPOK9EQbmjL3oeR1OCYlRbVC58Jej9H5ldpFBSKtvM7uMVFJI19oeF1e0xIo+6U+I/3V3erOcmwlSakb4+VJtPcbbO3p1KeclxMlmRYK0l5kOIBzTiUmo30KSCD7QIU7icHmfL3B7e5puOWT4Pk/3U0V+LIYln09yuKWy4gLQF0xoqSC2qm8Ebd+UXFOpGcdpHnN3aVbWq6VRb15PtRfGgG0lvWVhWa6l5bST/AC4ULA6sZHQBGZFMvTn8jTH1mvzUQBSOh+wWJ60AzMt6xvVLVhxKTmKUNUkHfAF5d6GyPJD98/8AuQA70NkeSH75/wDcgCS3cu9LyDRZlW9W2VFZTiUrlEAE1USdgEARXTp8jv8A1mvzUQBSeh6wJeetDUzLesb1S1YcSk5gpoapIO8wBePehsjyQ/fP/uQA70NkeSH75/8AcgCTXdu/LyLWplm9W3iKsOJSszSpqok7hAFQaTLG7nnFKSKIe5aeY/PHnZ/aEU13T2KmfBnpPR+8/kWii/ehufp8t3gROIxeiAL30cWp3RIt1PKb+KV9kDD/AGlMXNrPbprs3HmWPWv8e9llpL2l4/nMgWl6fxziWgcmmx5ysz6MMQr6edTLkdP0XobFo6nGT+S3fXMgsQzphAF46L7M1MihRHKdJcPQck+gA9Zi4tIbNPPmebdIrrrr1x4R9n7/ADOvTB8jzf1E/jTEoojzPdG8CrPmkTKEJWpFaJVUA1BG7pgCyO/7NeSM+cuAN1czTJMTs6xLKlmkpdXhKklRIyJyr0QButIlxa4pmVTntcaSNvFaRx4jriuurX44eKOywLHcsre4f/WT+j9GU7aHhdXtMRqPul1iP91d3qz5LzWEUpXOPs6e08zG3vOphs5ZnZ3f/L6Yx6ntN/8AyX+vzNfPM67aM91N0SKUuq0Ke+ofz90lv4ZcD0Poes1qXsxpDa0rUSVOlO5w0qk8KDCOgA74sKdSM1nE4+7tKtrUdOqsn9e1GPpz+Rpj6zX5qIzIx51ujeZ6zpjuhgIK8JTRwEpoaVyBBrlxgCbd/a0vo5X7tz92AHf2tL6OV+7c/dgC+bm2ouakZeYcCQt1sKUEghNTwBJy64AjOnT5Hf8ArNfmogDztdC871mzHdDAQV4CijgJTQ0rkFA1y4wBNu/taX0cr925+7ADv7Wl9HK/dufuwBfVzrTXNSMvMOBIW60lagkEJqRuBJy64A0Wliy9bJ6wDlMqCvsnJQ9R+zES9htU8+R0XRq66q76t6TWXjqvt4lKxUHoggCyNDM/Rx5gnwkhY6jQ+sdkT7Ce9xOQ6WW+dOnWXB5ee/0Ife+a1s7ML/6igOhJwj1RFry2qjfaX+F0uqs6cf8AVfPeaeNRYHZKsla0oG1SgkdJNBH1LN5GFSahBzfBZnpWTlw22htIolCQkDgAAB6o6CKySSPIKtR1JynLVtvzInpg+R5v6ifxpj6azz1ousdmbtJlh9GNtWKqakVokkZgg7YAv7vRWT5J/wCV334Ay7J0aWbLPIfZl8LjZqlWscNDQjYVUORO2AJdAHnjTSy1L2mlCEhAdYS4abMRW6DlurhHXWIlWgl7UToLDFJSypVnpuT9GRiUl0qTU8Yr6k3F7jr7S1p1ae1LmdU1L4TzGM4T2iPdWzovdozukXx4JAHAxhVg9STY3Ec9hrfzJPde8bsi7jbzSfDbJoFj2Hgf/kY0a0qUs0bsRw6lfUtie58HxX7yJzpYtdqbsF91lVUlTVRvSdaiqVDcYuqdSNSO1E8zu7Ora1XSqrJ/J9qKl0LWQxN2kGphpLreqWcKtlRhoYzIpfne3svyBnsP6wA729l+QM9h/WAJHISTbDaWmkBDaBRKRsA4CAIRp0+R3/rNfmogCmNCtjsTdo6qYaS63qVnCrZUFND6TAF997ey/IGew/rADvb2X5Az2H9YAkkhJoZbS00kIbQMKUjYANgEAcLVlA8y60di0KT2gisYzjtRaN9tWdGtCouDT8mebHEFJIIoQaEcCNsc+9x67GSks0cYGRJdHE1q7QZ4KKkHrSfbSJFrLKqinx6l1lhU7Mn5MjjrhUoqO0kk9cR28y2jFRSS4HGBkby48vrJ+WTSvxgPmgqPqjdbrOrFFZjFTq7GrLsy893qeg4vDywhumD5Hm/qJ/GmAKI0J/LEv0L/AAKgD1TACAEAecfhG/KbX+kR+a/AC6N1XJiyxNtErUlxaVo34UhNFJ40zqIr7q2z9uJ2GAY0oZW9d90vR+jNW62FAgxXReTzOyq01Ug4s1K0lJpvES001mc7OEqcnF6o2cq7iTz74jTjssvbWv1sM+PEWk6sy7rQWQhzDiSNhooKSSOIIGe3bxjZbVHCe4g4zZ07m3akt60fFfvE1twbyf4TO69bRco2pOEKCa4qZ1IPCLmMlJZo82r0J0ZuE0Wd/mBa8hX96n3YyNI/zAteQr+9T7sATvR1fdNrNOuJZLQbWE0KgqtRWuQFIA12nT5Hf+s1+aiAKE0c3rTZk33QpouDVqRhCgk8qmdSDwgC0f8AMC15Cv71PuwA/wAwLXkK/vU+7AE80d33TazTriWS0G1hFCoKrUVrkBAEtgDzreuX1c5MJGwOr9JJ9sUNZZVJLtPWMNqdZaUpP/FfQ1UaycZ9gPYJlhXiuoPViFfRGdN5TT7SLew27apHnF/QwIwJQgCVaMEVtFk8As/+NQ9sSbT+6ik6RSyw+fbl/wCkXrFyeaGsvLYjc9LOSzqlpQ4AFFsgKyIORUCN3CAIldfRJJyEyiZZdmVLRWgcU0UmoINQGgd+4wBYEAIAQBCb66MpW1H0vvuPpWlsNgNKbCaBS1A8ptRrVR38IA3VzrrtWbL9zsKcUjGV1dKSqppXNKUimXCAIbpEuLXFMyqc8y42N/FaRx4jrEV11a/HDxR2WBY7llb3D7Iy9H6Mqh+WCszXqiDGbidVXtYVnm/kfGZYJNQT10/SEqjkt4o2kaMs4t/vgdjrYUKH0RjGWy8zbWpKrHZZirshpZTrMZSCK4SkKpXMAlJANOIMb6dzKDzKq7wOhcU9lt58Hu3Py05lkWJocsqbaS61MzhSdoxs1Sd6SNTkRFvTqRqR2onnt5aVbWq6VVb15PtRn94Wzvp5zz2f2YzIpMLkXKYsptxuXW6oOKCjrSgkECmWFCcoAzb2XdatCWXLPKWlCykktlIVyVBQoVJI2jhAEC7wtnfTznns/swA7wtnfTznns/swA7wtnfTznns/swBMbkXLYsttxuXW6pLigo60pJBAplhQnKAJJAFCaR0UtGYHOk9raD7YpLr+6/3genYC88Pp+P/AKZG40FwcmlUUDwIMEYyWaaOMDIQBK9F66WizzhY/sUfZEm0/uoo+kSzw+fZl9UXpFyeaiAIhamk2y5dRQucQVA0OrCnKHgSgEQBtrAvVKTte5phDhAqUg0UBxKTmOyAMy1rVZlW9ZMOpabqBiWaCp2CANL3wrM8vY88QBl2dfCRfUEMzjC1HIJDianmAJqYA2s9ONstqddWENoFVKVkAOJgCP8AfCszy9jzxAFaX/cs1ajMSk4wVE8tpKxmSfCSOPEdcV11a5+3DxR2OB47s5W9y93wy9H6eRD0Og7DWK9xa1OwhVhP3Xmce6E+MI+7EuRh/Ko/5Id0J8YQ2Jch/Jo/5I3d070LknsbagpJprEblgeoipof9420qk6TzIV/aW+IU+rb3rR8V+OZe9kW4zMsB9tYwU5WIgYDSpCs6AiLinUjUjtRPOLyzq2lV0qq3/Jrmuwj05pTspteAziSeKErWnzkpIjMiklse2WJtGsl3kOo2VQoGh4HeDzGAOu2rflpQJMy+hkLrhxmmKlK07R2wB32ZaTUw2HWHEuNqrRSTUGhofTAH207Ral21OvuJbbTTEtRoBUgCp6SB1wBj2Lb8tNhRln0OhJAUUGtK7KwBsoAoXSQqtpTHSgdjaBFLdf3X+8D07AFlh9Px/8ATI1EcuDk0mqgOJAgjGTyTYdbKVFJ2gkHqg1kIyUkmuJxgZG+uG/gtCWV/Ph84FPtjdbPKrEq8ap7djVXZn5PP0PQMXh5aVV8IC8rktKNy7SilUwVYyNurSBiSDuqVJrzVG+AKvufonnbQYEwlTbTaq4C6VVXQ0JASk5VrmeEAae17JnLEnUYjgdRRba0GqVjmO8bQQeeALk0s2qJu7zcwBTWlhdOBPhJ6jUdUAVFc/R5N2m0t2X1WFC8BxrKTWgPA5UIgDpvdcWcszAqYQAhRolxCsScWZw12g0BOyALUse8y567M5rlFTrLam1KO1QyKCeJwmld+GAKnubcyZtNTiZbBVsAqxqw5EkCmR4QBKO8faf/AOf7w+7AGzY0Y2hLMOOOhtQQAaNqKlEZ1NKDZlEG6t2/aidXgWLxpt0a713J+j+5DWmyo0ER5SSWbLalSlUlsxO7uJXN2xh1sST/AMfV7DulZYpVU02RhOaayRJtbWpSqbUjrtOaWptbKXFJQumMAmiiDVNRvoY3W0nT3ldjNKF3/TfDR9pnXd0Rzc5Ll9t6XGZAQVqxVG40SQk8x4iLOE4zWcThbq1q21Tq6qyf1XM1F27YmrFtDlBSFIUEvtHYtFQSDxyzSroMZkcsr4R7wWxILSapUXCDxBS2QYAmehH5Hl+lz8aoA5abfkWb/wCz+e1AEQ+DV/Bm/wCoj8JgC6IA873vfDk7MKGwuqp1GnsiirvOpJ9p6vhdNws6UX/ijURqJ5n2AzjmWE+M6gdWIV9EZ01nNLtIt7PYtqkuUX9DJvfK6qdmEf8AUUR0KOIeuMq8dmo12mnC6vW2dOX+q+W408aiwO6SmC24hY2oUFDqIMfYvJpmurTVSnKD4po9Ky7wWhK0moUkKBG8EVEdAnmszyCcHCTi9U8imfhJ2YtTUrMAVQhS21ZbCsJKSeHgER9MDTaNdMCZNhuUm2lKbbyQ63QkCtQFJ3gVOYNaAZb4Asd6Usi8GBzGH1NJICQtSFpCqVxIyVtG0jjAGo0zWY3K2GGGU4W0OthKak0GInac9pMAY/wbv+AmP9Sfy24Az9P9oNIswtLILjjiNWneMKsSlU4YQRX+aAK80eNH/ArYV80pAHSE1PoIgDr0F3nlZB2ZVNPBoLQgJJStVSCqvgpPEQBb/fWsny1P3b3uQBtpG8ctPSr7kq6HUJC0KISpNFYK05QFciIA8rWDaICqOKoKZE17IhXVBtZxOnwPFY06ihXe7RP0ZIe60eN6DFb1cuR2v82h/l9Tm28lVaGtI+ODWpshXp1M9l55GvlhiWK8SYkT3RKa2XWV1nzzJbde8bsi7jbzScltk0Ssew8Du7Y1Ua0qUs0T8Rw6lfUtie58HxX45osaaudZ1tOon1Y18gIKArAKpJPLoMWIVptzFN1IuqdSNSO1E8zvLOraVXSqrf8AJ9qId8IqVQzL2e22nChBcSlOZoAlsAZ57IzIpn6KtIFnSlmsszE0EOJK8SShw0qskZpQRsgDlpU0gWdN2XMMS80Fur1eFIQ4K0ebUc1IA2AnbugDH+DV/Bm/6iPwmALgtGaDTTjitiEKUehIJPqjGUtmLZtoUnVqxprVtLzZ5redK1FR2qJJ6SamOfbzeZ6/CKjFRWi3HCBkSXRxK6y0GeCSpZ6kn20iRaxzqop8eq9XYVO3JebNrpekME4l0DJ1secnI+jDGy+hlUz5kHovcbdo6fGL+T3/AFzILEM6YQBe2jW09fItivKa+KP2QMP9pTFzaT2qa7Nx5nj9t1F7J8Je0vHX55m9tey2pplbD6AttYopJ7QRwINCCNhESSlKOvRoIeSSqReDidzbxwr6AoDCrrwwBWc1JTllzCStLku+g4knZ1gjJQ7RAFzaR7e7vu23M0AUtbWMDYFgkLA5sQMAUvYyJ4oPcomijFytQHcOKg24Mq0p6IA2Mnc61J1wDuaYUrZieCkgc5U5TKALutO6ybNu7My4OJWpUpxfjLJFacwyA5hAFI3DuO9aq3UsuIQWkpJ1lc6kgUoDwgCY94Wd8ol/7/dgCydHdz3bLkJll5aFqWpawUVpTVJTQ1AzqkwB55ubdhy0pkS7S0oUUqVVdaUTt2CALCm9Es9LsqWVtOhArRBVipvyIzp2xEr0sltROhwq/wBqSo1Xlyb+jI1Ly5TirTMRWzmpZHa29tKipZvVGLI+GOuNlX3SDY/3l4m0iMXxubr3jdkXQts1ScloJNFD2K4Hd2iNtGtKlLNFfiOHUr2lsT14Pin9ua4mZp8tdqblZB1lVUlb1QdqTRuqSNxi6p1I1I7UTzO8tKtpVdKqt/1XNEZunolmp+WRMtvMpQutAvFXIkbhzRmRT7evRJNSEq5NOPMqQ3hqEYqnEtKBSoptUIAm/wAGr+DN/wBRH4TAE40p2nqZJSB4TyggdG1R7BT7QiLeT2aeXMv+jlr114pPSCz9F+9hSEU56OIAsjQzIVcefI8FIQOkmp9Q7Yn2EN7kch0suMqdOiuLz8t3qSHSxZZdk9YkcplQUfqnJXsPUY33sNqnnyKrozdKld9W9JrLx1XqiloqT0QQBOtEts6qZLCjyXhlzLTUjtFR00iZZVNmey+JzPSaz623VaOsPo/sYXwgbTnJaZYUzMvNMuNUwtOLQMaVKxE4SNqVI7Itjz8sHRZepufkWjrAXm0BDqSeUCnLFTaQrI15+MAV58I+12F9zS6SlTyFKUqhBLaSAMJ4FRoafy9EAa2aZUm6LeIUrMVHQXFUMASv4N3/AAEx/qT+W3AFtwBFtKXyTO/0T7IAqj4OEwhD05jWlNW26YiBXlK4wBev+Js/TN+en9YA6p2bbW06EOIUdWrJKgfmngYA84aB3kotVJUoJGpczUQBsHGAPSn+Js/TN+en9YArS/8AdNpZVMSakKUalxlCkkneVoA37SR1xXXVr8cPFHY4FjuWVvcPsjL0foyofAX0H0f/ACNHvRLXfQr9z+X/AMNmlYIqDlEVpp5F7GcZR2k9xrph8lVUnmESYQyjkyluLhyq7UH2I+WyxjQlKjz9dNsfbao4SbRhjVpG4owjPXn27i+NCmVkspqCUqcBpuOMn1EHri2jNSWaPP69vOhPYmvz2nLTb8izf/Z/PajI0kQ+DV/Bm/6iPwmAOvSnbOvm9Wk8hkYelRzWfUOoxUXlTankuB6L0cs+oteslrPf4cPv4kMiIdCIAvfRxZfc8i3Ucpz4xX2gMP8AaExc2sNimu3eeZY9dfyL2WWkfZXh+cyRzUulxCkKFUrSUkcxFDEhpNZMqadSVOanHVPNHnK2rOVLPuMq2oVTpG0HrFD1xQVIOEnFnrVpcxuaMasdGv35mFGJJObLpQoKSaKSQQRuINQYJ5PNGM4qcXGWj3FuWzZTV4bMSMQQ8k1Src26BQgjxSD2EHdF7RqqpBSPKsSsZWdxKk9NU+a/fmUNa2jq05dZQqSeXwUyhTqTz1QDTrpG0gG1unomn5txOtZVLM1GNbwKVU34UHlFXCoA54AuLSddZblkJk5Jkr1amghAIrhTvqoivTXOAOrQdd6ZkZR5uaaLS1PlQBKTUYECvJJ3gwBY8AR/SBIOTFnTTLSCtxbRSlIoKnLLM0gDzd3rLW8hX57XvwA71lreQr89r34AsHQ9cuek3ppUzLKbC5ZSEkqQaqqMuSowBX3estbyFfnte/ADvWWt5Cvz2vfgCWaKrg2hK2pLvvyqkNI1mJRU2QKtOJGxRO0gdcAS/Sfo8x4pqUTytrjQ38VpHHiIh1qOXtR8TpMNxPrMqFZ79Iyf0fo/BlPlhXinsiJtx5l+7eqnlsvyMmVlDWquoRrnUWWSJ1rZSUtufkdk82VUoKxjSklnmbb6lOoo7KzN7cu8DsgsLR4JycbOxYz7CK1B/wBxGca7pz2o6EavhcLu1VKqspLPJ8U/3UtC/SzativiSTrVuaqjdUhQIdaUpKqmgISCdvRFvTqRqR2onnl5Z1bSq6VVb/k1zXYQ3R9LzNiSM2qaZLTji0hlJKDiVhVnySchtMYV6vVwz48CRhNg7y5VP4Vvl3fnQh61Ekkkkk1JOZJ4xRnqaSSyR8gfTbXUsgzc00zTkk1XtySM1bNmWXSRG2jT6yaiQMSu1aW06vFad70+56ISmgoNgi9PKW83mz7A+FZ6XrAqEzaE5jkO04fNV1bOscIr76l8a8TsOi9/k3azeu+PqvXzKsitO2EASi4F5u4n+WTqXKBY8Xgvq9RPNEi2rdXLfoylxvDFe0PZ9+O9fbx+peqFggEEEEVBGYI4iLo80aaeTOUD4IAQAgBACAEAIAQAgBACAKx0iXFrimZVOe1xpI28VpHHiOuK66tfjh4o7LAsdyyt7h/9ZP6P0ZV0Vx2ggBAG5uveN2RdxtmqT4bZOSx7DwPsqI20a0qUs0V+I4dSvqWxPXg+K/eRkX1vMqeexAFLSRRtB2jiTTKpPqEZXFZ1ZZ8DThGGRsaOy98nq/TuRHo0FsIAuLRPYGpYMwsct7wa7kDZ5xz6AItbKlsx2nxOA6TX/XVlQg90de/8fcnsTTmBAHTNyyXUKbWKpWkpUOIIoY+SipLJmylVlSmpweTTzR59vTYapKYU0qpTtQrxknYencecRR1qTpy2Wep4dfQvKCqx14rk/wB0NRGoniALH0a301ZTKzCuQcmlk+CdyD/LwO7Zs2T7S5y9iWnA5HH8F6xO5or2viXPt7+fPv1tiLM4cQAgBACAEAIAQAgBACAEAIArHSJcWuKZlU57XGkjbxWkceI64rrq1+OHijssCx3LK3uH/wBZP6P0ZV0Vx2ggBACAEASG493TOzASR8UiinTzbk9KqU7Tujfb0esnlw4lTjGIqyt3Je890e/n4F+NoCQABQAUAGwAbBF2tx5hKTk83qcoHwQAgCOX3uymeYoKB1FS2o8d6TzH9DGi4oqrHt4FthGJysa2b91+8vXvRQ8wwptSkLBSpJIUDtBG0RSNNPJnptOcakVOLzT3o64GYgCx7h6QNXhYm1VRsQ6cynmXxTz7t+WyfbXeXsz8zkca6P8AWZ17Zb+Mefau3s4lrIWCAQQQRUEbCNxizOIaaeTOUD4IAQAgBACAEAIAQAgBACAKv0kXIAC5uXAFKqdbyA51p9o64rrq2+OPidngONttW1d9kX6P0KwiuOzEAIAyLOklvuIabTiWs0A/92DfWPsYuTyRpr14UKbqVHkkX9dSwESTCWk5q2rX4yt/UNg5hF5RpKnHJHl+JX872u6ktNEuS/dTcxtK8QAgBACAIPpDuX3UkvsD49IzT9IBu+sNx37OFId1bbftR1OkwLGv4r6ms/YfHk/tz8ymVpIJBBBBoQciDvEVJ6Cmms0fIH0QBKLpX2fkiEH4xmuaFHNP1D83o2euJFG5lT3aopcTwShe+0vZnzXHv5/UuC795JecTVlfKpUoVktPSPaKiLWlWhUXss4K9w24s5ZVY7uDWj8f1m3jaQBACAEAIAQAgBACAEAaW8V6JeSTV1dV7m05rPVuHOaCNNWvCmt5Y2OF3F5L+mt3FvT97in72XzfnjhPIZrk2k7eBUfnH0RV1riVTdwO9wzBqFktpb5836ciNRHLgQB2S7CnFBCElSlGgAzJMfUm3kjCpUjTi5SeSWpd9w7oJkkY10VMLHKO0IHiJ9p3xb21uqazep5xjOMSvZ7EN0Foufa/QlkSijEAIAQAgBACAIRfu4qZurzFEv7xsS508Fc/UeIh3FqqntR1OjwbHZWn9Ktvh81+OzyKcmpZbayhxJStJoUqFCIqmmnkzv6dSFSKnB5p6NHVHw2CAObLykKCkKKVDYUkgjoIgm1vRjOEZrZks12k4sLSdMNcl9IfTxySsdYFD1ivPEynezjulvObvejFvV9qi9h+a/H7uJ5ZN/pJ8fxdUrxXuT6a4fTE2F1Tlxy7zmbnAL2g/d2lzjv+WvyJKy8lYqlQUDsKSCPREhNPQp5QlF5SWTOcfTEQAgBAHW++lAKlqSkDMlRAA6zHxtLUzhTlN5RWb7CM2tpAkmAaOa1XBrlf3Vw+mI87unHjn3FxbdH72vrHZX+275a/IgVvaS5l7ksgMI4jlLP2iMuoV54hVL2ct0dx09l0atqPtVfbfkvL7+RCXXColSiSTmSTUnpJiG3nqdFGKisorJHGBkIAyLPkXH3A20grWrYB6+Yc8fYxcnkjTXr06EHUqPJIuu5FzESSca6LfUM1bkjxU/rvi3t7ZU1m9TzvF8Zney2IboLRc+1/YlkSijEAIAQAgBACAEAIAj96rpszyeWMDoHJdSMxwBHzhzekRorUI1Vv15lphuLV7GXs748YvT8Mpu8l15iSVR1FUV5Lic0nr3HmMVNWhOm956BYYpb3sc6b38U9fz4GkjUWQgBACAO+VnXGjVtxaPqqI9UfVJrRmqpRp1VlOKfejcy19p9HgzSz9YJX+IGNyuaq+Ir6mCWE9aS8M19GjOa0kT4FC4hXOW0+wCM1eVeZGl0bsG90WvFnx3SPPkUDqU84bRX0gx8d5V5n2PRywT3xb8X6GDM31nnPCml/Zwo/CBGDuar+Ik08FsIaUl45v65mmmZtxw1cWpZ4qUT641OTerLCnSp01lCKXcjpj4bBACAEASK69z5idIKU4Gt7qhl9kfOPR2xvo286mmnMqcRxi3sllJ5y/wAVr48i5bt3bYkkYWk8o+EtWalde4cwyi2pUY01kjz+/wASr3s9qo93BcF+8zcRtK8QAgBACAEAIAQAgBACAOt9hK0lK0hSSKFKgCCOBB2x8aTWTMoTlCSlF5NcUQC8mjBtyq5VWrV9GrNB6DtT6Yg1bJPfDcdTYdJ6lPKFytpc1r9n8itrZu/MSpo80pI8bak9ChlECpSnD3kdda4hb3SzpTT7OPkayNZNEAIAQAgBACAEAIAQBuLEuxMzZGpaJT46uSgc9Tt6qmNtOhOp7qK+8xO1tF/Vnv5Le/L7ll3b0aMM0XMHXL8WlGx1fO68uaLClZRjvlv+hx9/0lr1s40FsLn8X48PMnSEBIAAAAyAGQETdDmnJyebOUD4IAQAgBACAEAIAQAgBACAEAIA4uICgQoAg7QRUGDWZ9jJxeae8i1r6PpJ/MNlpXFohP8AaQU+iI07SnLhl3F1a9IL2huctpf7b/nqRG0tFDoqWH0LHBwFJ7RUH0RFnYS+Fl9b9K6T3VoNd2/7Edm7iTze2XKudBSr1GsR5WtVcC2pY7YVNKmXfmjUv2NMI8KXdT0tqHsjW6c1qmTYXtvP3akX4ow1tkbQR0ikYZEhST0Z9Q0o7Ek9AJhkw5xWrM1iw5lfgy7x6G1U7aUjNUpvRMjTvraHvVIrxRtpO4M+5/yMI4rUlPtr6I2xtar4EGrj9hT+PPuTZI7N0TrOb8wlPM0Cr0qp6o3wsH8TKm46WQW6jTb793yWf1JhY9w5KXoQ1rFeM7yj2UwjsiXC1pw4Z95QXWPXtxuctlco7vz8ySpFMhEgp289T7ACAEAIAQAgBACAP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4" name="AutoShape 10" descr="data:image/jpeg;base64,/9j/4AAQSkZJRgABAQAAAQABAAD/2wCEAAkGBxQSEhUUExIWFhUXFxsaGBcVGBgZGhgeHxoYHhgYHR0aHCggGh0nHBwXITEhJSkrLi4uGB8zODM4NygtLiwBCgoKDg0OGxAQGzQmICUtLywsLi0wLjQsMi80LCwwNCw0NCwsNCwsLiwsLCwtLDYsLCwsLCwuLCwsLCwvNCw0NP/AABEIAOAA4AMBEQACEQEDEQH/xAAcAAEAAgIDAQAAAAAAAAAAAAAABgcEBQIDCAH/xABNEAABAgMEBQUKDAQEBwEAAAABAgMABBEFBhIhBxMxQVEiYXGBkRQXMlJUkqGxwdIIIzVCU3KCk7Kz0dMzYnOiFRh04TRDY4Oj8PFk/8QAGwEBAAIDAQEAAAAAAAAAAAAAAAQFAgMGBwH/xAA3EQACAQIDBAcIAQQDAQAAAAAAAQIDBAURMRIhQVEGE2FxgZHBIjJCobHR4fAUIzNSYhVysvH/2gAMAwEAAhEDEQA/ALxgBACAEAIAQAgBAHFxYSCVEADaSaAQzyPsYuTySIta+kGSYyDhdVwaAV/cSE+mI07unHjn3F1a9H72vvcdlf7bvlqRG0tK7pqGGEJHFwlR7BQeuIsr+XwovrfopSW+tNvu3fcjs3fufc2zBTzICU+oViPK6qviWtLArCnpTz782al+2phfhTDqulxR9sa3Um9WydCyt4e7TivBGGtwnaSek1jDMkKKWiPqHlDYojoJEM2HCL1RmsW5Mo8GYeFODiqdlaRmqs1o2Rp2NtP3qcX4I28nf6fb/wCfiHBaUq9lY2xuqq4kGrgFhU+DLubRIrN0sLGT8ulXO0Sn0Kr64kQv38SKm46Jwe+jUa79/wA19iYWPfuSmKAO6tXiu0Se2uE9sSoXVOfHLvKC6wG9t97jtLnHf+fkSUGuYiQU7WR9gBACAEAIAQAgBACAEAIAQAgBAHW+8lCSpaglIFSpRAAHEk7I+NpLNmUISnJRis2+CIBeTSe23VEqnWK+kVkgdA2q9EQat6luhvOpsOjFSplO5eyuS1+y+ZW1s3gmJo1edUoeLsSOhIyiBUqzn7zOutcPt7VZUoJdvHzNZGsmiAEAIAQAgBACAEAIA3FiXnmZQjUukJ8RXKQeah2dVDG2nXnT91lfeYZa3a/qw381ufn9yy7t6S2HqImBqV+NWrZ6/m9eXPFhSvYy3S3fQ4+/6NV6OcqD21y+L8+HkTpCwQCCCDsIzBiac0008mcoHwQAgBACAEAIAQAgBACAI/eq9jMinlnE6RyWknM8CT80c/rjRWrxpLfryLTDcJr30vZ3R4y4fllN3kvRMTqquroivJbTkkdW885ipq151HvPQLDC7eyjlTW/i3r+PA0kaiyEAIAQB9Skk0AqTuED42lvZsZa78054Es6ehCv0jYqU3omRKmIWtP3qkV4ozUXLniKiVc66D0Exkrar/iR5Y1YJ5davmHLlzyRUyrnVQ+gGDtqq+ERxqwk8lVRgzNgTLfhyzqelCv0jB0prVMkU7+1qe7Ui/FGuIpkYwJaeYgfRACAEASK698ZiSICVY2t7Sjl9k/NPR2Rvo3E6emnIqcRwe3vVnJZS/yWvjzLlu3eRidRiaVyh4SFZKT0jeOcZRbUq0aizR59f4bXsp7NRbuD4P8AeRuI2kAQAgBACAEAIAQAgCEX7v0mUqyxRb+87Ut9PFXN1ngYdxdKn7MdTo8GwKV3/VrbofN/jt8inJqZW4tS3FFS1GpUo1JiqbbebO/p04U4qEFklokdUfDYIAAQPhLLC0fTcxRSk6lHjObT0J29tIk07SpPXcUd50gtLfdF7UuS089PLMntk6M5RrNzG8r+Y4U+an2kxNhZU467zmLrpNd1d1PKC7N7836JEqkbKYZFGmW0ccCEivSQM+uJMacY6Ipa13XrPOpNvvbMyMyOIAQAgDBn7IYf/isNr51ISSOg0qOqMJU4y1RJo3lej/bm13NkVtfRjKu1LRUyrmOJPYc+wiI07KEtNxd2vSe6pbqiUl5PzX2IFbtwZuWqQjWoHzm86dKdo9I54hVLWpDtR09lj9pc7m9mXJ/fQisRi7EAIAybPn3GHA40soWnYR6jxHNGUZOLzRpr0KdeDp1FmmXVci+aJ1OBdEPpGadyh4yf03Rb29yqiyep53i+DTspbcd8Ho+XY/uSyJJRiAEAIAQAgBAEH0h307lSWGD8eoZq+jB3/WO4btvCsO6udj2Y6nSYFgv8p9dVXsLhzf25+RTK1Ekkkkk1JOZJ3mKk9BSSWSPkD6IA3l17rPzyqNgBCTRTivBTzfzGm4c1aRuo0JVXuK3EcUoWMc6jzb0S1f2X6sy4btXNlpMApTjc3uLoT9nckdGfPFrSt4U9NTgcQxm5vHlJ5R5LTx5kijeVIgBACAEAIAQAgBACAIzea5MtOVUU6t36RFBX6w2K9fPEerbQqb9GXGH43c2fs57UeT9OX07CoLy3Yfkl0dTVBPJcTmlX6HmMVVWjKm953uH4nQvY503v4p6o0saixEAdku+ptQWhRSpJqCMiDH1Np5owqU41IuMlmnqXfcO96Z1GBdEzCByhsCh46faN0W9tcKosnqecYzg8rKe3DfB6Pl2P0JZEooxACAEAIAjt97zJkWMQoXV1DaTx3qPMP0EaLisqUe3gW2EYZK+rZP3V7z9O9lDTD6nFKWtRUpRJUTtJO0xSttvNnptOEacVCKyS3I64+GYgBAG5uteJ2Re1jeaTQOIOxYz7CKmh9lRG2jWlSlmivxHDqV9S2J6rR8n+6l7WHbDU20l1pVUnaMqpO9KhuIi6p1I1I7UTzO8s6tpVdKqt/wAmua7DYRmRRACAEAIAQAgBACAEAIA6ZuVQ6gocSFIUKFJzBj5KKksmbKVWdKanB5NcSm783FVKVeZqtiue9TfTxTz9vPU3Fq6ftR0O/wAHx2N3lSq7p/J/ns8iFREOjEAZFnTy2HEutqwrQag+w8RzR9jJxeaNNehCvTdOos0y/rqW+idl0upyVsWivgq39R2jmMXlGqqkc0eX4lYTsq7py01T5r91NzG0rxACAOmbmUtIU4s0ShJUo8ABUx8lJRWbNlKnKrNQgs23kjz7em3FTswp1VQnYhPipGwdO885ijrVXUltM9Tw2xhZ0FSjrxfN/uhqI1E8QAgBACANzde8bsi7jbNUnw2yclj2HgfZURto1pUpZor8Rw6lfUtievB8V+8i97EthqbaDrKqpO0b0nelQ3GLqnUjUjnE8zvLOraVXTqrJ/JrmjPjMiiAEAIAQAgBACAEAIAQBxWgKBBAIIoQcwRvED6m080UxpDub3IrXMg6hRzH0ZO76p3Hqiourfq3tR0PQsCxn+XHqqr9tfNc+/n5kJiIdGIAkNx7xGSmQon4pdEuDm3K6U1r2jfG+3rdXPPhxKnGMOV7buK95b49/LxL8bWFAEGoIqCNhB2GLtPM8wlFxeT1OUD4IArPS9b9AmUQrNXLdpw+anrOfUOMV99V+BeJ2HRewzbuprTdHv4v08yrIrTthAEguTdwz0wEmoaTynFc3ijnOztO6N9vR62WXDiVWL4krKhtfE90V28+5Euv9cAJSX5NFAkctpPADwk+0dcSrm0yW1DyKHBcfbl1N09dJP6P0ZWMVx2YgBAG5uveN2Rdxt5pOS2yaJWPYeB3dojbRrSpSzRX4jh1K+pbE9z4PivxzRe9iWu1NtJdZVVJ2jek70kbjF1TqRqR2onmd5Z1bSq6VVb/AJPtRnxmRRACAEAIAQAgBACAEAIA6ZuWS6hTa0hSFCigdhEfJRUlkzOlVlSmpweTWhQN7rvqkZgtmpQeU2o/OT+o2H/eKOvSdKWR6jheIRvaCqLXRrk/s+BpI1FkIAuLRPb+uYMus8tnwa70HZ5py6CItbKrtR2XwOA6TWHU1lXit09e/wDP3J7E05g6pqYS2hS1GiUJKieYCpj42ks2Z06cqk1COreSPOVtWiqZfceVtWqvQNgHUKDqigqTc5OTPWrS2jbUY0o6JfvzMKMSSfUJJIABJOQA2nmgfG0lmy4nkKsWyHHW0IU8hIWvHUgqJSCDQg0ANBnu54vKFLq4ZceJ5bi1+7y4c/hW6Pd+dSs+/wCTvk0t2O+/G4rCKT18e6nitTDTJXtDeIJJ3mhJoT2RBr2ib2onV4Tj9SEVQq7+Tf0fodnd6uA9MQ+pR0X/ACNTkjObVUA8RGhrJ5FtTltQUnxRjTUyUmgA2frGyFNSWZCuruVKeylwNjdy+MxJOFbOHMUUhWIoVwqARmNxiRR/pPNMpsRyvaexUis+D4r8czbO6dp5CqKlZbq1mY5uXFnGSks0cRXoToz2Jm9u5p5acWlE3LakGg1jasaRzlJAIGzYTGRpLjZdStIUkhSVAEEZgg5gjmpAEd0i3ics+QdmWkoUtBQAldcJxLSk7CDsPGAKc7/k75NLdjvvwA7/AJO+TS3Y778AO/5O+TS3Y778AWxotvY7acmqYeQhCg6pFG8VKBKCDyiTXlGAMrSNeJyz5ByZaShS0KQAF1wnEtKTsIOw8YAp3v8Ak75NLdjvvwA7/k75NLdjvvwA7/k75NLdjvvwBNbMmnLfslTzjaEPtur1YbrQ4UpOHlEnlAkdIER7ml1kO0t8FxB2dym/de5/fw+mZWcUp6eIA291LXMpNNPV5INF7c0nJWzbln0gRto1OrmpEDErRXdtOlxenetPseh0qqKjYYvTylrJ5Mheli1C1J6tPhPKCfsjNXsHXEO9ns08uZ0PRm1VW723pBZ+Oi9WUrFSeiCAJporsXXzetUOQyMXSo1CB1ZnqES7OntTzfA53pJe9Ra9XHWe7w4/bxJzpg+R5v6ifxpi3POzz1ousdmctJliYRjbVixJqpNaJJGaSDtgC/e9DZHkh++f/cgCO320XtNN62SbOFA5bWJajTxklRJPOK9EQbmjL3oeR1OCYlRbVC58Jej9H5ldpFBSKtvM7uMVFJI19oeF1e0xIo+6U+I/3V3erOcmwlSakb4+VJtPcbbO3p1KeclxMlmRYK0l5kOIBzTiUmo30KSCD7QIU7icHmfL3B7e5puOWT4Pk/3U0V+LIYln09yuKWy4gLQF0xoqSC2qm8Ebd+UXFOpGcdpHnN3aVbWq6VRb15PtRfGgG0lvWVhWa6l5bST/AC4ULA6sZHQBGZFMvTn8jTH1mvzUQBSOh+wWJ60AzMt6xvVLVhxKTmKUNUkHfAF5d6GyPJD98/8AuQA70NkeSH75/wDcgCS3cu9LyDRZlW9W2VFZTiUrlEAE1USdgEARXTp8jv8A1mvzUQBSeh6wJeetDUzLesb1S1YcSk5gpoapIO8wBePehsjyQ/fP/uQA70NkeSH75/8AcgCTXdu/LyLWplm9W3iKsOJSszSpqok7hAFQaTLG7nnFKSKIe5aeY/PHnZ/aEU13T2KmfBnpPR+8/kWii/ehufp8t3gROIxeiAL30cWp3RIt1PKb+KV9kDD/AGlMXNrPbprs3HmWPWv8e9llpL2l4/nMgWl6fxziWgcmmx5ysz6MMQr6edTLkdP0XobFo6nGT+S3fXMgsQzphAF46L7M1MihRHKdJcPQck+gA9Zi4tIbNPPmebdIrrrr1x4R9n7/ADOvTB8jzf1E/jTEoojzPdG8CrPmkTKEJWpFaJVUA1BG7pgCyO/7NeSM+cuAN1czTJMTs6xLKlmkpdXhKklRIyJyr0QButIlxa4pmVTntcaSNvFaRx4jriuurX44eKOywLHcsre4f/WT+j9GU7aHhdXtMRqPul1iP91d3qz5LzWEUpXOPs6e08zG3vOphs5ZnZ3f/L6Yx6ntN/8AyX+vzNfPM67aM91N0SKUuq0Ke+ofz90lv4ZcD0Poes1qXsxpDa0rUSVOlO5w0qk8KDCOgA74sKdSM1nE4+7tKtrUdOqsn9e1GPpz+Rpj6zX5qIzIx51ujeZ6zpjuhgIK8JTRwEpoaVyBBrlxgCbd/a0vo5X7tz92AHf2tL6OV+7c/dgC+bm2ouakZeYcCQt1sKUEghNTwBJy64AjOnT5Hf8ArNfmogDztdC871mzHdDAQV4CijgJTQ0rkFA1y4wBNu/taX0cr925+7ADv7Wl9HK/dufuwBfVzrTXNSMvMOBIW60lagkEJqRuBJy64A0Wliy9bJ6wDlMqCvsnJQ9R+zES9htU8+R0XRq66q76t6TWXjqvt4lKxUHoggCyNDM/Rx5gnwkhY6jQ+sdkT7Ce9xOQ6WW+dOnWXB5ee/0Ife+a1s7ML/6igOhJwj1RFry2qjfaX+F0uqs6cf8AVfPeaeNRYHZKsla0oG1SgkdJNBH1LN5GFSahBzfBZnpWTlw22htIolCQkDgAAB6o6CKySSPIKtR1JynLVtvzInpg+R5v6ifxpj6azz1ousdmbtJlh9GNtWKqakVokkZgg7YAv7vRWT5J/wCV334Ay7J0aWbLPIfZl8LjZqlWscNDQjYVUORO2AJdAHnjTSy1L2mlCEhAdYS4abMRW6DlurhHXWIlWgl7UToLDFJSypVnpuT9GRiUl0qTU8Yr6k3F7jr7S1p1ae1LmdU1L4TzGM4T2iPdWzovdozukXx4JAHAxhVg9STY3Ec9hrfzJPde8bsi7jbzSfDbJoFj2Hgf/kY0a0qUs0bsRw6lfUtie58HxX7yJzpYtdqbsF91lVUlTVRvSdaiqVDcYuqdSNSO1E8zu7Ora1XSqrJ/J9qKl0LWQxN2kGphpLreqWcKtlRhoYzIpfne3svyBnsP6wA729l+QM9h/WAJHISTbDaWmkBDaBRKRsA4CAIRp0+R3/rNfmogCmNCtjsTdo6qYaS63qVnCrZUFND6TAF997ey/IGew/rADvb2X5Az2H9YAkkhJoZbS00kIbQMKUjYANgEAcLVlA8y60di0KT2gisYzjtRaN9tWdGtCouDT8mebHEFJIIoQaEcCNsc+9x67GSks0cYGRJdHE1q7QZ4KKkHrSfbSJFrLKqinx6l1lhU7Mn5MjjrhUoqO0kk9cR28y2jFRSS4HGBkby48vrJ+WTSvxgPmgqPqjdbrOrFFZjFTq7GrLsy893qeg4vDywhumD5Hm/qJ/GmAKI0J/LEv0L/AAKgD1TACAEAecfhG/KbX+kR+a/AC6N1XJiyxNtErUlxaVo34UhNFJ40zqIr7q2z9uJ2GAY0oZW9d90vR+jNW62FAgxXReTzOyq01Ug4s1K0lJpvES001mc7OEqcnF6o2cq7iTz74jTjssvbWv1sM+PEWk6sy7rQWQhzDiSNhooKSSOIIGe3bxjZbVHCe4g4zZ07m3akt60fFfvE1twbyf4TO69bRco2pOEKCa4qZ1IPCLmMlJZo82r0J0ZuE0Wd/mBa8hX96n3YyNI/zAteQr+9T7sATvR1fdNrNOuJZLQbWE0KgqtRWuQFIA12nT5Hf+s1+aiAKE0c3rTZk33QpouDVqRhCgk8qmdSDwgC0f8AMC15Cv71PuwA/wAwLXkK/vU+7AE80d33TazTriWS0G1hFCoKrUVrkBAEtgDzreuX1c5MJGwOr9JJ9sUNZZVJLtPWMNqdZaUpP/FfQ1UaycZ9gPYJlhXiuoPViFfRGdN5TT7SLew27apHnF/QwIwJQgCVaMEVtFk8As/+NQ9sSbT+6ik6RSyw+fbl/wCkXrFyeaGsvLYjc9LOSzqlpQ4AFFsgKyIORUCN3CAIldfRJJyEyiZZdmVLRWgcU0UmoINQGgd+4wBYEAIAQBCb66MpW1H0vvuPpWlsNgNKbCaBS1A8ptRrVR38IA3VzrrtWbL9zsKcUjGV1dKSqppXNKUimXCAIbpEuLXFMyqc8y42N/FaRx4jrEV11a/HDxR2WBY7llb3D7Iy9H6Mqh+WCszXqiDGbidVXtYVnm/kfGZYJNQT10/SEqjkt4o2kaMs4t/vgdjrYUKH0RjGWy8zbWpKrHZZirshpZTrMZSCK4SkKpXMAlJANOIMb6dzKDzKq7wOhcU9lt58Hu3Py05lkWJocsqbaS61MzhSdoxs1Sd6SNTkRFvTqRqR2onnt5aVbWq6VVb15PtRn94Wzvp5zz2f2YzIpMLkXKYsptxuXW6oOKCjrSgkECmWFCcoAzb2XdatCWXLPKWlCykktlIVyVBQoVJI2jhAEC7wtnfTznns/swA7wtnfTznns/swA7wtnfTznns/swBMbkXLYsttxuXW6pLigo60pJBAplhQnKAJJAFCaR0UtGYHOk9raD7YpLr+6/3genYC88Pp+P/AKZG40FwcmlUUDwIMEYyWaaOMDIQBK9F66WizzhY/sUfZEm0/uoo+kSzw+fZl9UXpFyeaiAIhamk2y5dRQucQVA0OrCnKHgSgEQBtrAvVKTte5phDhAqUg0UBxKTmOyAMy1rVZlW9ZMOpabqBiWaCp2CANL3wrM8vY88QBl2dfCRfUEMzjC1HIJDianmAJqYA2s9ONstqddWENoFVKVkAOJgCP8AfCszy9jzxAFaX/cs1ajMSk4wVE8tpKxmSfCSOPEdcV11a5+3DxR2OB47s5W9y93wy9H6eRD0Og7DWK9xa1OwhVhP3Xmce6E+MI+7EuRh/Ko/5Id0J8YQ2Jch/Jo/5I3d070LknsbagpJprEblgeoipof9420qk6TzIV/aW+IU+rb3rR8V+OZe9kW4zMsB9tYwU5WIgYDSpCs6AiLinUjUjtRPOLyzq2lV0qq3/Jrmuwj05pTspteAziSeKErWnzkpIjMiklse2WJtGsl3kOo2VQoGh4HeDzGAOu2rflpQJMy+hkLrhxmmKlK07R2wB32ZaTUw2HWHEuNqrRSTUGhofTAH207Ral21OvuJbbTTEtRoBUgCp6SB1wBj2Lb8tNhRln0OhJAUUGtK7KwBsoAoXSQqtpTHSgdjaBFLdf3X+8D07AFlh9Px/8ATI1EcuDk0mqgOJAgjGTyTYdbKVFJ2gkHqg1kIyUkmuJxgZG+uG/gtCWV/Ph84FPtjdbPKrEq8ap7djVXZn5PP0PQMXh5aVV8IC8rktKNy7SilUwVYyNurSBiSDuqVJrzVG+AKvufonnbQYEwlTbTaq4C6VVXQ0JASk5VrmeEAae17JnLEnUYjgdRRba0GqVjmO8bQQeeALk0s2qJu7zcwBTWlhdOBPhJ6jUdUAVFc/R5N2m0t2X1WFC8BxrKTWgPA5UIgDpvdcWcszAqYQAhRolxCsScWZw12g0BOyALUse8y567M5rlFTrLam1KO1QyKCeJwmld+GAKnubcyZtNTiZbBVsAqxqw5EkCmR4QBKO8faf/AOf7w+7AGzY0Y2hLMOOOhtQQAaNqKlEZ1NKDZlEG6t2/aidXgWLxpt0a713J+j+5DWmyo0ER5SSWbLalSlUlsxO7uJXN2xh1sST/AMfV7DulZYpVU02RhOaayRJtbWpSqbUjrtOaWptbKXFJQumMAmiiDVNRvoY3W0nT3ldjNKF3/TfDR9pnXd0Rzc5Ll9t6XGZAQVqxVG40SQk8x4iLOE4zWcThbq1q21Tq6qyf1XM1F27YmrFtDlBSFIUEvtHYtFQSDxyzSroMZkcsr4R7wWxILSapUXCDxBS2QYAmehH5Hl+lz8aoA5abfkWb/wCz+e1AEQ+DV/Bm/wCoj8JgC6IA873vfDk7MKGwuqp1GnsiirvOpJ9p6vhdNws6UX/ijURqJ5n2AzjmWE+M6gdWIV9EZ01nNLtIt7PYtqkuUX9DJvfK6qdmEf8AUUR0KOIeuMq8dmo12mnC6vW2dOX+q+W408aiwO6SmC24hY2oUFDqIMfYvJpmurTVSnKD4po9Ky7wWhK0moUkKBG8EVEdAnmszyCcHCTi9U8imfhJ2YtTUrMAVQhS21ZbCsJKSeHgER9MDTaNdMCZNhuUm2lKbbyQ63QkCtQFJ3gVOYNaAZb4Asd6Usi8GBzGH1NJICQtSFpCqVxIyVtG0jjAGo0zWY3K2GGGU4W0OthKak0GInac9pMAY/wbv+AmP9Sfy24Az9P9oNIswtLILjjiNWneMKsSlU4YQRX+aAK80eNH/ArYV80pAHSE1PoIgDr0F3nlZB2ZVNPBoLQgJJStVSCqvgpPEQBb/fWsny1P3b3uQBtpG8ctPSr7kq6HUJC0KISpNFYK05QFciIA8rWDaICqOKoKZE17IhXVBtZxOnwPFY06ihXe7RP0ZIe60eN6DFb1cuR2v82h/l9Tm28lVaGtI+ODWpshXp1M9l55GvlhiWK8SYkT3RKa2XWV1nzzJbde8bsi7jbzScltk0Ssew8Du7Y1Ua0qUs0T8Rw6lfUtie58HxX45osaaudZ1tOon1Y18gIKArAKpJPLoMWIVptzFN1IuqdSNSO1E8zvLOraVXSqrf8AJ9qId8IqVQzL2e22nChBcSlOZoAlsAZ57IzIpn6KtIFnSlmsszE0EOJK8SShw0qskZpQRsgDlpU0gWdN2XMMS80Fur1eFIQ4K0ebUc1IA2AnbugDH+DV/Bm/6iPwmALgtGaDTTjitiEKUehIJPqjGUtmLZtoUnVqxprVtLzZ5redK1FR2qJJ6SamOfbzeZ6/CKjFRWi3HCBkSXRxK6y0GeCSpZ6kn20iRaxzqop8eq9XYVO3JebNrpekME4l0DJ1secnI+jDGy+hlUz5kHovcbdo6fGL+T3/AFzILEM6YQBe2jW09fItivKa+KP2QMP9pTFzaT2qa7Nx5nj9t1F7J8Je0vHX55m9tey2pplbD6AttYopJ7QRwINCCNhESSlKOvRoIeSSqReDidzbxwr6AoDCrrwwBWc1JTllzCStLku+g4knZ1gjJQ7RAFzaR7e7vu23M0AUtbWMDYFgkLA5sQMAUvYyJ4oPcomijFytQHcOKg24Mq0p6IA2Mnc61J1wDuaYUrZieCkgc5U5TKALutO6ybNu7My4OJWpUpxfjLJFacwyA5hAFI3DuO9aq3UsuIQWkpJ1lc6kgUoDwgCY94Wd8ol/7/dgCydHdz3bLkJll5aFqWpawUVpTVJTQ1AzqkwB55ubdhy0pkS7S0oUUqVVdaUTt2CALCm9Es9LsqWVtOhArRBVipvyIzp2xEr0sltROhwq/wBqSo1Xlyb+jI1Ly5TirTMRWzmpZHa29tKipZvVGLI+GOuNlX3SDY/3l4m0iMXxubr3jdkXQts1ScloJNFD2K4Hd2iNtGtKlLNFfiOHUr2lsT14Pin9ua4mZp8tdqblZB1lVUlb1QdqTRuqSNxi6p1I1I7UTzO8tKtpVdKqt/1XNEZunolmp+WRMtvMpQutAvFXIkbhzRmRT7evRJNSEq5NOPMqQ3hqEYqnEtKBSoptUIAm/wAGr+DN/wBRH4TAE40p2nqZJSB4TyggdG1R7BT7QiLeT2aeXMv+jlr114pPSCz9F+9hSEU56OIAsjQzIVcefI8FIQOkmp9Q7Yn2EN7kch0suMqdOiuLz8t3qSHSxZZdk9YkcplQUfqnJXsPUY33sNqnnyKrozdKld9W9JrLx1XqiloqT0QQBOtEts6qZLCjyXhlzLTUjtFR00iZZVNmey+JzPSaz623VaOsPo/sYXwgbTnJaZYUzMvNMuNUwtOLQMaVKxE4SNqVI7Itjz8sHRZepufkWjrAXm0BDqSeUCnLFTaQrI15+MAV58I+12F9zS6SlTyFKUqhBLaSAMJ4FRoafy9EAa2aZUm6LeIUrMVHQXFUMASv4N3/AAEx/qT+W3AFtwBFtKXyTO/0T7IAqj4OEwhD05jWlNW26YiBXlK4wBev+Js/TN+en9YA6p2bbW06EOIUdWrJKgfmngYA84aB3kotVJUoJGpczUQBsHGAPSn+Js/TN+en9YArS/8AdNpZVMSakKUalxlCkkneVoA37SR1xXXVr8cPFHY4FjuWVvcPsjL0foyofAX0H0f/ACNHvRLXfQr9z+X/AMNmlYIqDlEVpp5F7GcZR2k9xrph8lVUnmESYQyjkyluLhyq7UH2I+WyxjQlKjz9dNsfbao4SbRhjVpG4owjPXn27i+NCmVkspqCUqcBpuOMn1EHri2jNSWaPP69vOhPYmvz2nLTb8izf/Z/PajI0kQ+DV/Bm/6iPwmAOvSnbOvm9Wk8hkYelRzWfUOoxUXlTankuB6L0cs+oteslrPf4cPv4kMiIdCIAvfRxZfc8i3Ucpz4xX2gMP8AaExc2sNimu3eeZY9dfyL2WWkfZXh+cyRzUulxCkKFUrSUkcxFDEhpNZMqadSVOanHVPNHnK2rOVLPuMq2oVTpG0HrFD1xQVIOEnFnrVpcxuaMasdGv35mFGJJObLpQoKSaKSQQRuINQYJ5PNGM4qcXGWj3FuWzZTV4bMSMQQ8k1Src26BQgjxSD2EHdF7RqqpBSPKsSsZWdxKk9NU+a/fmUNa2jq05dZQqSeXwUyhTqTz1QDTrpG0gG1unomn5txOtZVLM1GNbwKVU34UHlFXCoA54AuLSddZblkJk5Jkr1amghAIrhTvqoivTXOAOrQdd6ZkZR5uaaLS1PlQBKTUYECvJJ3gwBY8AR/SBIOTFnTTLSCtxbRSlIoKnLLM0gDzd3rLW8hX57XvwA71lreQr89r34AsHQ9cuek3ppUzLKbC5ZSEkqQaqqMuSowBX3estbyFfnte/ADvWWt5Cvz2vfgCWaKrg2hK2pLvvyqkNI1mJRU2QKtOJGxRO0gdcAS/Sfo8x4pqUTytrjQ38VpHHiIh1qOXtR8TpMNxPrMqFZ79Iyf0fo/BlPlhXinsiJtx5l+7eqnlsvyMmVlDWquoRrnUWWSJ1rZSUtufkdk82VUoKxjSklnmbb6lOoo7KzN7cu8DsgsLR4JycbOxYz7CK1B/wBxGca7pz2o6EavhcLu1VKqspLPJ8U/3UtC/SzativiSTrVuaqjdUhQIdaUpKqmgISCdvRFvTqRqR2onnl5Z1bSq6VVb/k1zXYQ3R9LzNiSM2qaZLTji0hlJKDiVhVnySchtMYV6vVwz48CRhNg7y5VP4Vvl3fnQh61Ekkkkk1JOZJ4xRnqaSSyR8gfTbXUsgzc00zTkk1XtySM1bNmWXSRG2jT6yaiQMSu1aW06vFad70+56ISmgoNgi9PKW83mz7A+FZ6XrAqEzaE5jkO04fNV1bOscIr76l8a8TsOi9/k3azeu+PqvXzKsitO2EASi4F5u4n+WTqXKBY8Xgvq9RPNEi2rdXLfoylxvDFe0PZ9+O9fbx+peqFggEEEEVBGYI4iLo80aaeTOUD4IAQAgBACAEAIAQAgBACAKx0iXFrimZVOe1xpI28VpHHiOuK66tfjh4o7LAsdyyt7h/9ZP6P0ZV0Vx2ggBAG5uveN2RdxtmqT4bZOSx7DwPsqI20a0qUs0V+I4dSvqWxPXg+K/eRkX1vMqeexAFLSRRtB2jiTTKpPqEZXFZ1ZZ8DThGGRsaOy98nq/TuRHo0FsIAuLRPYGpYMwsct7wa7kDZ5xz6AItbKlsx2nxOA6TX/XVlQg90de/8fcnsTTmBAHTNyyXUKbWKpWkpUOIIoY+SipLJmylVlSmpweTTzR59vTYapKYU0qpTtQrxknYencecRR1qTpy2Wep4dfQvKCqx14rk/wB0NRGoniALH0a301ZTKzCuQcmlk+CdyD/LwO7Zs2T7S5y9iWnA5HH8F6xO5or2viXPt7+fPv1tiLM4cQAgBACAEAIAQAgBACAEAIArHSJcWuKZlU57XGkjbxWkceI64rrq1+OHijssCx3LK3uH/wBZP6P0ZV0Vx2ggBACAEASG493TOzASR8UiinTzbk9KqU7Tujfb0esnlw4lTjGIqyt3Je890e/n4F+NoCQABQAUAGwAbBF2tx5hKTk83qcoHwQAgCOX3uymeYoKB1FS2o8d6TzH9DGi4oqrHt4FthGJysa2b91+8vXvRQ8wwptSkLBSpJIUDtBG0RSNNPJnptOcakVOLzT3o64GYgCx7h6QNXhYm1VRsQ6cynmXxTz7t+WyfbXeXsz8zkca6P8AWZ17Zb+Mefau3s4lrIWCAQQQRUEbCNxizOIaaeTOUD4IAQAgBACAEAIAQAgBACAKv0kXIAC5uXAFKqdbyA51p9o64rrq2+OPidngONttW1d9kX6P0KwiuOzEAIAyLOklvuIabTiWs0A/92DfWPsYuTyRpr14UKbqVHkkX9dSwESTCWk5q2rX4yt/UNg5hF5RpKnHJHl+JX872u6ktNEuS/dTcxtK8QAgBACAIPpDuX3UkvsD49IzT9IBu+sNx37OFId1bbftR1OkwLGv4r6ms/YfHk/tz8ymVpIJBBBBoQciDvEVJ6Cmms0fIH0QBKLpX2fkiEH4xmuaFHNP1D83o2euJFG5lT3aopcTwShe+0vZnzXHv5/UuC795JecTVlfKpUoVktPSPaKiLWlWhUXss4K9w24s5ZVY7uDWj8f1m3jaQBACAEAIAQAgBACAEAaW8V6JeSTV1dV7m05rPVuHOaCNNWvCmt5Y2OF3F5L+mt3FvT97in72XzfnjhPIZrk2k7eBUfnH0RV1riVTdwO9wzBqFktpb5836ciNRHLgQB2S7CnFBCElSlGgAzJMfUm3kjCpUjTi5SeSWpd9w7oJkkY10VMLHKO0IHiJ9p3xb21uqazep5xjOMSvZ7EN0Foufa/QlkSijEAIAQAgBACAIRfu4qZurzFEv7xsS508Fc/UeIh3FqqntR1OjwbHZWn9Ktvh81+OzyKcmpZbayhxJStJoUqFCIqmmnkzv6dSFSKnB5p6NHVHw2CAObLykKCkKKVDYUkgjoIgm1vRjOEZrZks12k4sLSdMNcl9IfTxySsdYFD1ivPEynezjulvObvejFvV9qi9h+a/H7uJ5ZN/pJ8fxdUrxXuT6a4fTE2F1Tlxy7zmbnAL2g/d2lzjv+WvyJKy8lYqlQUDsKSCPREhNPQp5QlF5SWTOcfTEQAgBAHW++lAKlqSkDMlRAA6zHxtLUzhTlN5RWb7CM2tpAkmAaOa1XBrlf3Vw+mI87unHjn3FxbdH72vrHZX+275a/IgVvaS5l7ksgMI4jlLP2iMuoV54hVL2ct0dx09l0atqPtVfbfkvL7+RCXXColSiSTmSTUnpJiG3nqdFGKisorJHGBkIAyLPkXH3A20grWrYB6+Yc8fYxcnkjTXr06EHUqPJIuu5FzESSca6LfUM1bkjxU/rvi3t7ZU1m9TzvF8Zney2IboLRc+1/YlkSijEAIAQAgBACAEAIAj96rpszyeWMDoHJdSMxwBHzhzekRorUI1Vv15lphuLV7GXs748YvT8Mpu8l15iSVR1FUV5Lic0nr3HmMVNWhOm956BYYpb3sc6b38U9fz4GkjUWQgBACAO+VnXGjVtxaPqqI9UfVJrRmqpRp1VlOKfejcy19p9HgzSz9YJX+IGNyuaq+Ir6mCWE9aS8M19GjOa0kT4FC4hXOW0+wCM1eVeZGl0bsG90WvFnx3SPPkUDqU84bRX0gx8d5V5n2PRywT3xb8X6GDM31nnPCml/Zwo/CBGDuar+Ik08FsIaUl45v65mmmZtxw1cWpZ4qUT641OTerLCnSp01lCKXcjpj4bBACAEASK69z5idIKU4Gt7qhl9kfOPR2xvo286mmnMqcRxi3sllJ5y/wAVr48i5bt3bYkkYWk8o+EtWalde4cwyi2pUY01kjz+/wASr3s9qo93BcF+8zcRtK8QAgBACAEAIAQAgBACAOt9hK0lK0hSSKFKgCCOBB2x8aTWTMoTlCSlF5NcUQC8mjBtyq5VWrV9GrNB6DtT6Yg1bJPfDcdTYdJ6lPKFytpc1r9n8itrZu/MSpo80pI8bak9ChlECpSnD3kdda4hb3SzpTT7OPkayNZNEAIAQAgBACAEAIAQBuLEuxMzZGpaJT46uSgc9Tt6qmNtOhOp7qK+8xO1tF/Vnv5Le/L7ll3b0aMM0XMHXL8WlGx1fO68uaLClZRjvlv+hx9/0lr1s40FsLn8X48PMnSEBIAAAAyAGQETdDmnJyebOUD4IAQAgBACAEAIAQAgBACAEAIA4uICgQoAg7QRUGDWZ9jJxeae8i1r6PpJ/MNlpXFohP8AaQU+iI07SnLhl3F1a9IL2huctpf7b/nqRG0tFDoqWH0LHBwFJ7RUH0RFnYS+Fl9b9K6T3VoNd2/7Edm7iTze2XKudBSr1GsR5WtVcC2pY7YVNKmXfmjUv2NMI8KXdT0tqHsjW6c1qmTYXtvP3akX4ow1tkbQR0ikYZEhST0Z9Q0o7Ek9AJhkw5xWrM1iw5lfgy7x6G1U7aUjNUpvRMjTvraHvVIrxRtpO4M+5/yMI4rUlPtr6I2xtar4EGrj9hT+PPuTZI7N0TrOb8wlPM0Cr0qp6o3wsH8TKm46WQW6jTb793yWf1JhY9w5KXoQ1rFeM7yj2UwjsiXC1pw4Z95QXWPXtxuctlco7vz8ySpFMhEgp289T7ACAEAIAQAgBACAP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6" name="Picture 12" descr="http://www.evoca.com/files/2011/11/NoFreeSpeech4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990600"/>
            <a:ext cx="2133600" cy="2133600"/>
          </a:xfrm>
          <a:prstGeom prst="rect">
            <a:avLst/>
          </a:prstGeom>
          <a:noFill/>
        </p:spPr>
      </p:pic>
      <p:pic>
        <p:nvPicPr>
          <p:cNvPr id="11278" name="Picture 14" descr="https://encrypted-tbn3.gstatic.com/images?q=tbn:ANd9GcSH2p4wKy6N03BrrWrfFPcwVPlQMbdQaGUCxG2Y5PeFZBspQub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1750" y="3238500"/>
            <a:ext cx="2762250" cy="36195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5105400" cy="4462272"/>
          </a:xfrm>
        </p:spPr>
        <p:txBody>
          <a:bodyPr/>
          <a:lstStyle/>
          <a:p>
            <a:r>
              <a:rPr lang="en-US" dirty="0" smtClean="0"/>
              <a:t>People lost freedom</a:t>
            </a:r>
          </a:p>
          <a:p>
            <a:r>
              <a:rPr lang="en-US" dirty="0" smtClean="0"/>
              <a:t>Tax collectors had to pay the difference of money that they did not collect</a:t>
            </a:r>
          </a:p>
          <a:p>
            <a:r>
              <a:rPr lang="en-US" dirty="0" smtClean="0"/>
              <a:t>Many artisans and merchants were ruined financially</a:t>
            </a:r>
          </a:p>
          <a:p>
            <a:r>
              <a:rPr lang="en-US" dirty="0" smtClean="0"/>
              <a:t>Romans’ lost faith in the economy, caused a decline in city life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</a:t>
            </a:r>
            <a:endParaRPr lang="en-US" dirty="0"/>
          </a:p>
        </p:txBody>
      </p:sp>
      <p:pic>
        <p:nvPicPr>
          <p:cNvPr id="10242" name="Picture 2" descr="http://2shopper.files.wordpress.com/2013/01/tax2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524000"/>
            <a:ext cx="2352675" cy="37433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309</TotalTime>
  <Words>574</Words>
  <Application>Microsoft Office PowerPoint</Application>
  <PresentationFormat>On-screen Show (4:3)</PresentationFormat>
  <Paragraphs>113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Lucida Sans Unicode</vt:lpstr>
      <vt:lpstr>Verdana</vt:lpstr>
      <vt:lpstr>Wingdings 2</vt:lpstr>
      <vt:lpstr>Wingdings 3</vt:lpstr>
      <vt:lpstr>Concourse</vt:lpstr>
      <vt:lpstr>Diocletian, Constantine, Division, Barbarian Invasions, and Fall of the Empire</vt:lpstr>
      <vt:lpstr>Objectives</vt:lpstr>
      <vt:lpstr>People</vt:lpstr>
      <vt:lpstr>Dates</vt:lpstr>
      <vt:lpstr>What factors might contribute to the disintegration of an empire as successful as Rome’s?</vt:lpstr>
      <vt:lpstr>Does the history of other civilizations already studied suggest a pattern of rise and decline?</vt:lpstr>
      <vt:lpstr>What crises faced the Roman Empire?  P. 147</vt:lpstr>
      <vt:lpstr>Diocletian and Constantine try to save the empire.</vt:lpstr>
      <vt:lpstr>Effects</vt:lpstr>
      <vt:lpstr>Division of the Empire</vt:lpstr>
      <vt:lpstr>Division of the Empire</vt:lpstr>
      <vt:lpstr>Consequences of Division</vt:lpstr>
      <vt:lpstr>Barbarian Invasions p. 149</vt:lpstr>
      <vt:lpstr>Some Roman traditions carried on</vt:lpstr>
      <vt:lpstr>PowerPoint Presentation</vt:lpstr>
      <vt:lpstr>Theodoric</vt:lpstr>
      <vt:lpstr>            Causes and Effects           for the Fall of the Empire</vt:lpstr>
      <vt:lpstr>Objectives</vt:lpstr>
      <vt:lpstr>People</vt:lpstr>
      <vt:lpstr>Dates</vt:lpstr>
      <vt:lpstr>PowerPoint Presentation</vt:lpstr>
      <vt:lpstr>Diocletian, Constantine, Division, Barbarian Invasions, and Fall of the Empire</vt:lpstr>
    </vt:vector>
  </TitlesOfParts>
  <Company>lwhs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Diocletian, Constantine, Division, Barbarian Invasions, and Fall of the Empire</dc:title>
  <dc:creator>lwhs</dc:creator>
  <cp:lastModifiedBy>Johnny Russler</cp:lastModifiedBy>
  <cp:revision>33</cp:revision>
  <dcterms:created xsi:type="dcterms:W3CDTF">2013-11-01T18:36:27Z</dcterms:created>
  <dcterms:modified xsi:type="dcterms:W3CDTF">2014-11-07T02:21:03Z</dcterms:modified>
</cp:coreProperties>
</file>