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6" r:id="rId21"/>
    <p:sldId id="277" r:id="rId22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C3B80B-B72A-4A73-9B5C-9EB565D19E46}" type="datetimeFigureOut">
              <a:rPr lang="en-US" smtClean="0"/>
              <a:pPr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9D800-CD43-4D57-82C9-CF5781067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llpapersbuzz.com/surfing/blue-wave.htm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Manorial System , serfs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752600"/>
            <a:ext cx="4038600" cy="4525963"/>
          </a:xfrm>
        </p:spPr>
        <p:txBody>
          <a:bodyPr/>
          <a:lstStyle/>
          <a:p>
            <a:r>
              <a:rPr lang="en-US" dirty="0" smtClean="0"/>
              <a:t>Land was divided into strips</a:t>
            </a:r>
          </a:p>
          <a:p>
            <a:r>
              <a:rPr lang="en-US" dirty="0" smtClean="0"/>
              <a:t>Most strips were the lords some were the peasants.</a:t>
            </a:r>
          </a:p>
          <a:p>
            <a:r>
              <a:rPr lang="en-US" dirty="0" smtClean="0"/>
              <a:t>Not all the land had the same fertility( so serfs  were given a strip to different fields.</a:t>
            </a:r>
          </a:p>
          <a:p>
            <a:endParaRPr lang="en-US" dirty="0" smtClean="0"/>
          </a:p>
        </p:txBody>
      </p:sp>
      <p:pic>
        <p:nvPicPr>
          <p:cNvPr id="20482" name="Picture 2" descr="http://strangehorizons.com/2001/20010212/2pl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00200"/>
            <a:ext cx="4053055" cy="4571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0"/>
            <a:ext cx="8839200" cy="32766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Serfs shared their oxen and labor with each other.</a:t>
            </a:r>
          </a:p>
          <a:p>
            <a:r>
              <a:rPr lang="en-US" sz="3200" dirty="0" smtClean="0"/>
              <a:t>Each family received their goods from their strip.</a:t>
            </a:r>
            <a:endParaRPr lang="en-US" sz="3200" dirty="0"/>
          </a:p>
        </p:txBody>
      </p:sp>
      <p:pic>
        <p:nvPicPr>
          <p:cNvPr id="21506" name="Picture 2" descr="http://www.asthebutterchurns.com/images/2008/03/28/ox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365887"/>
            <a:ext cx="6553200" cy="4492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of a Serf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Farm the land</a:t>
            </a:r>
          </a:p>
          <a:p>
            <a:r>
              <a:rPr lang="en-US" sz="3200" dirty="0" smtClean="0"/>
              <a:t>Bake bread, grind wheat, press grapes  for wine (they had to pay for these by giving the lord part of their crops.</a:t>
            </a:r>
            <a:endParaRPr lang="en-US" sz="3200" dirty="0"/>
          </a:p>
        </p:txBody>
      </p:sp>
      <p:pic>
        <p:nvPicPr>
          <p:cNvPr id="22530" name="Picture 2" descr="http://www.mrdowling.com/images/703ser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2819400" cy="4686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3886200" cy="4648200"/>
          </a:xfrm>
        </p:spPr>
        <p:txBody>
          <a:bodyPr/>
          <a:lstStyle/>
          <a:p>
            <a:r>
              <a:rPr lang="en-US" dirty="0" smtClean="0"/>
              <a:t>Women made clothing for the lord’s family</a:t>
            </a:r>
          </a:p>
          <a:p>
            <a:r>
              <a:rPr lang="en-US" dirty="0" smtClean="0"/>
              <a:t>Each serf worked about 3 days a week for the lord</a:t>
            </a:r>
          </a:p>
          <a:p>
            <a:r>
              <a:rPr lang="en-US" dirty="0" smtClean="0"/>
              <a:t>Serfs  could not leave the manor without the lord’s permission</a:t>
            </a:r>
            <a:endParaRPr lang="en-US" dirty="0"/>
          </a:p>
        </p:txBody>
      </p:sp>
      <p:sp>
        <p:nvSpPr>
          <p:cNvPr id="23554" name="AutoShape 2" descr="data:image/jpeg;base64,/9j/4AAQSkZJRgABAQAAAQABAAD/2wCEAAkGBhQSERUUExQVFRUWGRoZGBcYFxwaIBwcHhgaGBoaGhgaHyceGBojHRgZIC8iIycpLCwsHB4xNTAqNSYrLCkBCQoKDgwOGg8PGjIlHiQsLC4qLCwsLC0sLCwsLCwvLDAsNCwtLCwsKiwsLCwsLCwsLCwsLCwsKTQsLCwsLCwsLP/AABEIAIABPQMBIgACEQEDEQH/xAAbAAABBQEBAAAAAAAAAAAAAAAFAQIDBAYAB//EAEcQAAECBAMFBQQGBwcEAwEAAAECEQADBCESMUEFBlFhcRMigZGhMkKx0RQWUpPB8CNTYnKiwuEkM2OCg5LxFURUczSy0gf/xAAZAQADAQEBAAAAAAAAAAAAAAABAgMEAAX/xAAwEQACAgEDAAkDBAIDAAAAAAAAAQIRAxIhMQQTIkFRYZGh8HGx0YHB4fEyUhQjQv/aAAwDAQACEQMRAD8Al3a3ckVEgLUFFbqBZRFgeA5Rfqd1KVCSVBYLZYz+f+YDbtT5qJaFIXYqPdw873Gbwa2vOK5hWDhsA5fyEeDPI4ye/ebFBOijs7duRNnKGFWBOoWfjBRG5lMT7Kv96oJ7KkFCCeJcRaQBaGjklSbZKVWB/qTS/ZX94qIZu5NMpLywp9O+TlnGgV6xHIZNhYcOp/rDPI+LFozMnc6TfGCOQWqHfVOmxMyyT+2Y0u0ahEtJXMISBmT+bnlHn21d93fsrNrqdeiYnJZm6g7KwqW8jVDcqkbEoKSlszNIv1iuvYGzBnNA/wBUn4Rgp4qZ5C5q+zRoZqm8k+0fARAjZkrM1Ki2qUHwupQ+Eak0lvLfyt/YRQvhfZfc9Ilbr7OV7Mxz/wC4j4xMvcam0RMP+c/GPOaWjT7tQUj9tBHqkmCEitrKYYkkql6rQcQ8Wy8RCSfdGXrf7h0Jc/n7G1TuLTapW/75+cOG49L9lf3ior7vb8S5wSJ7IWWGMZH94aGNOUEeMI3OPeTlFrkAJ3HpMsKvvFQo3Fpfsq+8VBGtrpck4lElaskpuSMrDRPW14oSd9ZWNKJ0uZJCiyVqYpJ5lJ7pyzhoOT7/AHBpfJH9RqX7K/8Aer5w9G49IQ+Ff3ioPLPlxjj6QNck+QAL6i0v2V/eGO+otJ9lf3ioPFXKOyimt+IAAjcWl1Sv7wwOmbs0vuJUrl2ig17d7LK5GYDWjUzHmJKUkpSbFfLXDz5xQXQiXJSlHdCcQ54n9p+JZnibySrYtBJcg6k3Op15yiBopM8q06CLQ3EpPsr+8VBxEgJtm5zOfjxPPlD3YCLRlJLdkpNN7AH6iUv2Fv8A+xUcncWks6V3/wARUHVZjOHyVWy5w6bbFAX1CpPsr+8VDTuDS/ZX4TFGNG0I7Q+4LM4jcSkf2Zlv8QxN9QKT7K/vFQaBubXaLMdFsLZm07gUn2V/eKhFbgUo9xf3io0cRqSbesLKTRyAKNwKTVC/vFRw3Bo/sr+8VGiQCNY4qtHanRxmjuLSP7C/vFQxO4tIfdX94qNCtUORxiSnJvkfgAncKk+wv7xUNXuHSD3F/eKjSS4YoxRydCmcO4lL9lf3ioxm9ey5cio7OWCE4Em5e5d7npHqKO8/CPOd/P8A5f8Apo/mgY5NsYtbElNSS1jPGsHpi1iandQUTdObW0t6GJd014qMJ0KlvZ/egodkpQk9L/jHl5I3klXia1KopMilbcORAYZ9IJSlBV0n89IBK2KVYlBRZQyNmbRvzrFeds+ZLIWhWVyHNyTqOGcNGd8iuMWahSCBcXiGdPCE4lWCQ5P51hlFOUUAqDE6C8ZT/wDo+1lJlokpzWbtmeA87+Ai+Na2kiLW5nt5N45tbOCEg4Q4QgHzUo6W1yEM2HsScpTSJYWr3pxHdR+69vHPg0Fdibu90STZRAM5QuS90yknQamN9SUYkS0oQAANB+bw8s93GK2+fPlBar6mVoN1pUueU1Dz12WlSyWUklld3iC2ZMa9WyKdv7mUG0wJ+UDttS/0YmB3lF+ZSQyx5X8IIUs/EhKuTHws8ZdT1NS3BKKktRWqt16SYO9IQDxT3T5pjI7U3QVKnJ+hTpnaKsEKLuwdXeya/vRu1zgBiPlFDZEsqUuoV73cRySC5PifQCG6x2or9fodGNJs84nbOE5RllIp6xN8LYUzdcskr4aGNhuNvViH0ed3VJOFlZpOTF9HgjvPu8iql2YTkjuL1cXAJzb4R59XlS0dv7M+SRKqBk4dkrIZ30PhGiLvb4v4fszotPZ/PM9EpULJVNKELKlqSMwcCSR7TkNlZuMS1uzpcxCkmSzpLpLHFxCToqKO722iuVJINsKZcwENhWCtRf8AfBt05NBKop1gEqmXBUpJyGbp8haJy7L/AIG0ke7k7udiDjSlIVLJzMskgJP7SCG8oJA3yjP19SKUS5wBUkLIWBY4ZqXLDVlAlusW5W9cmaSmRiWQCVEpISgcVHU8hFJJvtC6W+ApNnpTnnoBmeghEpJDr7t3Z8up1gInelGL9DJmTVazFkSwOV7tyAgYqZVVUzvuUA2Sgsh+atesCXFyf6fn56lY4X37LxNNO2sAP0QEwuzuyRzJ4dIWjkLXdaibubMCRkAPs5X1aGUWysI77W91OXj9qCCleTQVb54JycVtD1OMl87w4BtIHKmk6m/PSLMqsIbEbGHUkI4MnKbvw4QstXK0cpQzeOD2h+8mSvDVmOUqIpi7gNcw0nSOSJZShE2KwOcRCWwESJVaDG1sBjgYao2tCF4VKtDHAEB84SdlHEX4GGrSYWV0xkMQfGHhhpaGiW8OwQkExmx4a+kCp28MsKAwTFpdipIceAzV4RU27tIrX2CAoixXhDnjhtpxgVtKlxywhQVKJLIUQ3eHTKHbV0aseGNXI2IwlIKS6SHBjzbf1LVn+mj+aNJuttVQT2K7FyAGyUA5HQi/nGb39W9Y/wDho/mh4VqIzg4Og3uYAaNOhxL/APtBdZd7iMlu9XAU6JZSq6lnEAW9rjGmlzjhcDl4fjHlzklka+pdx7KZP2mHIONIiIc31ERmfrhNvnCVO0AlJWqwFyTZvGAmnsJTJqmpRJlmYsslIcn86x5/QzVVdcZy7BIxhJHsoFwOSizwfQo1cxM2cCinSXlyzmtWkxY4DQeMZ2lnsKpYU6lJLNztfo0aHSjKMeePUbHG3Ztt0KvtpapzAYlKCeJAzJ8T6QampvnGO2VsSYKeWZFUoBbqCVIBFybiz5iLU3aFfJ9qWmcA10/Il4RUnpXAjipb3uaIy3BBuDYg9Io7FJSVyi7oNugy8WaKVJvrJdpyFyVa4kkf1jKbS3jXOmrXJUpKLJSE2KgDmT0MCWByakhoRe6Zsdv7TIwypd1TD5Dj5xfo6lMpCZSyEtYXe7ZE6RktzR2k1KlKKkkFIJzSoDInpBetSkT2nJSUY2ci7F2L5t55HhC1pl7DaU+yaFJZ4x282xmrUTW/R1KeymB2csz8j7J6iLlZvcJQCUSlTlixY2cEgF2L5aRlt494KieE4nZCwsITLYAhwTiNyY0RxtrmrEWKSd+BNuvNXKq0yVqIKSELSRZQCgAeoBSocGjXGtAZcyUtaAVFwhWLECUso5KDizNpGQNPPVUGrBlyQvCvvFy4SASAeJBggreYJWVzmnFTd4pWEjgzMAIata3+ePzcsscuW/XvClYpdQlEkWKxjUPeBKlKSCk+yAFXe8QVlbLo5BlSmUvOYrjyfyiKp2tNbChKJSVAYjLQz8io3+d4ZR7PE10kgEgm/p6waSdLcvDFSufcH9lbARNly565hmY0uEgskcQRqR+EHpYwhgGAyGUZzcyWqUudTH2WE2WOpZY82PiYOzZ2HTWBJKO5gy6nOmxezOJwbHQ8Y6e4Tlw9YqqUSdekdLmE2Ve5yPDKFTQuhjZTki35eLiqdJ0hlOHOYtp4RPMSPKOS2Ok9xJCP6RNi0aGlGkMCCC+kWWyolyOnTGDamFRJa+pzhqbl1ZDLrEpUI7l2zvIWaS0LLLebiORfpCFLNcliYbzB5EuKGE6QqW0+McTDWA4w1ZhVeEJ4PAYULiDwjw1uERlH5aBdBKWzq1MpVR2lu/iBAJcZehHqIbXVHalcnDiQUBWJnfE7NoCNPGIa6WMdhiJKFhDgOBZYANlWALasIt0Sgm6f7tIYk2YAlgxvbLwibk+C6S57zLU8pcmepM4i2EYgbl3wLPN+6fCA2+E0KqXAbuJccC6njV71qKgJoS6WKSrxCgfQxhd4azFPJJAISkdWdleIiuOtVopPtY03yF92d5KaXLEmYVdoCo2S+r/C8TbQ3+kISBLlrWDkT3AQMyCXOfKMdsummGolBASVqW6SeLte2Vov7R2ZUUapYmISQjGmXMABBKnVdJGYu0QlixLJ5vfn6g17V+fI3o25TTJPaCbhSEBRezcuBL2YRQ2fs1VWoTZ4UmQnvS5Ss1F3C1t6JMCZ27FWhaKmaETlJIJpySwAHu6YtWjX7J23KqknszhWn2pagyk8sPCE0rmP6/P3JvjYWYkBVkg5x55suSSmpS1+zWD1C8/KPR5qVBWnlGHpU9ltCbLNkrUoDotPziX/AJl6+hSHNGo3RmD6DJ1KQpD9FGCr2yvlAHcsNTqlHOUsjz1P+YKgjXbZlyfaI8Gikt5E1Bt0kP2tLQZKzMZmOfRtc48jkTEgJlqBZ2Ojh8w+YtG6rahc8FcxKhJB7qcgrmrVn8Y7adKmdLTLIQkgpCGSLdCdL+MTjnjB0VUK4YM2JOQJklRKkSUu6hqVZeAsCY2tRIkLDF5n7t/4hl5wAO7gEmSMOIYE3ckB03YaB4l2Btv6N+hnF5Z9lYHsvx/Z+ETenI9uV4/2Fu+PwWpe7CD7CVSg7n9KpRv+y7D1iPeDd+TLplzE4zMSLHGSXf8A5jSmXqGIPAxm98KjF2cgHXGttEh2J4Cx8oeLd9pv9hFkm2kmY2pklVfLkNiSUygoEk3whRZ8nfpHoFZRY0KkKbs1KWnh3UqJSj/dZtQ0ZvcWnE+qm1CwxfEkPkk+yPJIjUzJYVOWkuxEss9v7z2uoI9BFtbW3gkv17xJW3uD6gppj2U0HAbSlkWIOSSdFDLnFGZSlJ7RBtpr0jYVtMmagoWApKswfiOBjF7PkKkTZtOe+lHeQeKTl0v6iHutzT0fLbp8ldNZOlz0z3cyy5BOaT7QPJr9Y205QmJTMQXChiSRfO8ZqWlyQQ72v8IK7towSlyS7y1d3L2VXDHkXEJOVofpEV/kiz+lHvDxv+ekSomHEfZcgaeETkcrwxEmJJmTUM7YJV7NsreHnF7sxmXiiqnL2bLhF2UosyhcReFPknPyHY+sJKRz9I4p/PhCJN4oISQ2OeESb/COlI5IlCeccANYa7Z+sPfK8MmcNsLiHZiOcZQ2X0gpgFULxyVMHhyj0hq1WaObo44COUg5esKkE/8AENWrOBfiEG7VpArCCnExbo4z5XAitVbITMZnKizqxkNcP3W5amCFZPwoKiDyHjaBaKhTEk95WflkOkYsuWMHv3mrHGTWxLtfZ/bJSlZxJKrh9CCl/Ix53vLswy5+A6JTlwu0eh0s04vDraMRvwp6s5+wj8Yp0bLrZ004qiru7TtUU4dQCyu4LEMVCx00g9vPTlKUE41gTA4UoqsQQbG0Dt1wkzJJLYkdoxfJ1GDm35wIQ5YY8/AxPNL/ALfm/I0XKqsJr2YMXtzSG+2fnA6r2BKUvG6xMD4ZgJccH4iLy8Tm7t68oaZBe1/zxjPqa3jd/Vht97Ao2pMkHBWqmYbtUSySnotPu9Yqb17KCTIqZKsaB3VKKip39kvGlWkqDFPUG7iAtfuipAUaVfZhXtSlOZavD3TFoZU3b29a/gXU1W5SmViZK01SAF080YVpzCV5GxzJIfzg1sfYyZ2GetACVd6WgZNmFK5mMVs3aH0dZp6hCky5llJOQ4KScjGhoKmbs8WUZ1KrU3CRyPun0h3CMWot/R+K/P39QuTlHsvY0e2poICfRntllFSo2SmVLCj7bjwv+TFjZ1fTVCkzUrTjbupJwnPhrwtFnbcglAsfaSHPV/wiGSLVtk1s0h2yZ4VTyja6EfBobXbKRNQQzKzCgBbw4coi3UOKjkkjJLcMi0SV+8EqSM8ah7qS93a5yEFY7YrTvYGSdsmklkzR3EWUjUHQy3zBJy0jJbY2uVjESe0ni4Huy3Nk/vZecTbd2t200TJz93+7kjidVcBxOZ0ibdDZCp09U6aCQC7trZgNLDT5ReK6uGqW9e/gvn0Kvz5NLutsvsJWIllTCHBa1sugsILLQ6kkM7h/3QcXxAhCbsInS7cDGSEpNuybHrVAaamX2q1jBifCokEmzOH0A5c4KS52b9YxiKsqTie6gtfgpRI9I2RdlcGPVILoUhU0JQoNqlRZV7gp+2m/UF84ubvIV2s0KBbCGLEe8bXZ7QNn1csS5aJicT4QzA3wKIN7hlXsRDt0Oz+mLXJU6FyQ6WPd9lWK5IAU9uhijimrDklJJxZqsNwHibshFeXMZXnD+0L5RONGVoU0zXHlDcBd/OElVDu6SPKJLKv6wUk+A7oemY54GFHSK4GZJgJvH2h7IIWoLJyBa3hz+MM8ulbjY8anKroO1FSE+2pMv943PhEadpyiLTk9WjKr3ZnNjXNSCbnET+MPkU6yyWkEccj5RkydIrj9/wCDbHouNq1KzXpyeyxxTf0iUB7guIxc2VVUqu0SgMNU3Dcw+UaPZNdMWgTFJSkLJYA/ltYtjy+Pz55mfLg0rUpJovpe7jwiRFxlCYYUvwjYotGRsVREMULesRzKtILEl72bhctEFRXpwn2gwOaSMhf4iA2gqLAFXvoZJIJSSwUE9mdXOEqCrFr5RfRvMoyRNMtIcmwfJ2ePP6iZiE5RIcYAHLAYkpA8fnGrrKcppUJAKlkPhGZN3IA5xjnOapJ/Nvyeh1cFygpUbV7ZEspyuSOFyluloiTcWHX89Ih2NTKTJCFy1BQFw4fMkfGLM+StCMVk8Ao58AEjM+MZp4pzlbOUoxWmI6nJawLn859TGJ31k4asj9hD+saWZtCdYssXDYZQf45Rjt6JqvpBxleLCl8QY6+kb+jY9L5JZVtdosbC2pToEvtF4VYlAng6iQ8Etv7VkLTL7Oalf6QHDlfCrN+Fox9LSPcu2J7cibtElPs8hZLCxJFiXswvByYcetyt2UhByS2PT5NZJKQrGhiBd4cqplaLQTkziPMZdIAwdRSPj0ye0IKfCSUEguWJJduHOE6mNUmHqVyz0uTVJK7FOWTxYKCqPMJi1qQl7lJbhw16xLLQtWSlpObufwziTwbbyGeJN7G621sKXOlhM5JzASpKSSCSwy04vGSXseu2e/Z/pJWRBGJJ0yOXSIlzJ4ymLvYEE30tfOJKU1KO4qZNJyuo8ciMjlHQjojptNeDB1Ha2fz1K69rUq2TOkrplDVACk/7TlmcoJ7J2ggqSiXUlYJfsyFgOLvdwGijUSFKAClFTcRE2x9hpRNSoAPchhkSk66eEdNwWN7teV2vfcbqpRfkUqfbElEtCCqZMUHdIKmzLgOW9Ijm7WnLDIR2afNV8sOTZaCFk0rhyAC5uEs+eo1tBWjqJ6CFIuU2CgkFh1ILCKScE75fm/iO6qbV3RJu9uRNWornApSoe0bqLvdjcHrxjeSaMS0hCAwHx4xhKreGsD/piDwYW8W9Yo/9erdZ6zmXBHygSh1j1ORJ4ZLk9KMknMaw8SY81TvFWjKatuJbzH/MXNl7Sqp81KO0mXzLsyRmfKF6tR3bA8Pmana87BJmkZ4D5s34xllSglWDgiWj0v8AGD28s7upQPfWAeguX8BAGWQuqJ0K36BIJg4k9JpwKo2WJ1GkrSsn2ZqbNZicDs9gHiPcmgXTVS0kKKVIVhP7hwqHTlwMWavu0U5Y91idef4QQmLaRLqQQcC1LSOIviSBxwk+Qi29fUhmrW/ncaJId1ZH+kPSHD6xVwA95BOFQCg2oNxD0KPUHOJXuZmidA5Q+W3nEQMOB0/Igx2FHzGbS7CMpOE41sxUrCSnizAN+EaqYLPwY+RjNzq5cirWRKxCYA2j9OJiWZutjT0a03SV+ZUnIqqpRYJ7pKTcABtW/GBkmhm4VLT3gjMk89BqOkE5e0plNO7RUlaRf1v4x1bvSZowy5ACVe0zueBtprE0rV2egpZIuklX29yak29OMkp7HHmHueI+cGd15v8AZUuGY8GgZJ2wuRJb6OsE5qJYOdWAgzsaRhkoz73eI4PeFxydozdJSUf8Ut+53fuFQYUqtlDVpfWOwx6idHllCtpW74UyuYcXIOQ5gRSXMmlChNly1ov7KlJLOTcHPMWtlFiqnEzEj3QW8XaJFkEKRd/z6xleXtNR/tmmKaSs8q2jTf3iyhX94Eu9gQgMGbhHoKpBm0yAiyyGCsiA35tEG1N0zNlKlIUEla+0JN72Dcch6mCkmgWmSJeIOA2K+fG8K25V+v7FHNFSSmYkEPc5lnALAYgTllYaPEM+iWZomEg5OMxa9gfZ0JbhBFFOqWAMRUwDuAH58oknJ4DT0hNLqrO1+A2hOIlZDMCAOB1MYTftb1f+mj8Y9DSjAhtAPz8Y8533L1f+RH80b8HZ2M093Y/dmjBluUv3lNlxg1SSZZfCg92xLDiRn1BgfusQJIJ0Uv4mC+zFhIJ+0EuOZdf80eP0laskrfebFKWlFaioJeEsCq+oyubWHEGOnbMln3GfhE2xJll9AfNUxvhF4GJSi09mDrGmClUKUscA0fjFpNGj7IHhFlQcw5ConK3ywa2UJyQcIyAyOvrEgQg2Vn+f6Q6pAdPVhDlC4y8ojLYqnsd/09Og6Q2bs4gpVLCThU5Dt3WILc8ouSwwy8YFztnTU4ilZUSCxvYviyfLS0VjDvbJau5suydmJw3QE3Jax11PH5xEukwqTgQ4JGIDhqdOsR7DppjYpzgm2Ekk6MSCbZRZrUkHui4Bt5R0oNPkN70mLNp0kMQGu7+URo2bLSHAdma+mloZvLLBpZrdwhPtDS4L2iLdFfaUoJViUCUktw465ND/APHejUn3gU9iaZs5BOXJhE9DLTLulLaRdFIL6xFXVCZEpSzknIHU6DzaGx4ZprcDnq2AO05na1KQBZAJ8T/SBezBeeuxwpIH7yiAB5RPsoKKZkxQLqJL8IfIkdnIJOcxYyFyA/Hzj1U0lRtiqSSHoWPoNUCPcU/gH/GLm76yqhllfewzFAg6gpHGI9lpBpaizpZVmbQvFrdhjQBwBdJz5Bjyyh77NfUx5v8AN/oWt2SRLmSDc06yj/ISSg9Gt4QVlpblGfmzVSauXPykzpYRMPBQ9k+foY0erNEZc2QaOxA3DxxvmzQoQ8cUekDkQciZFWvoBNRgOYLpIsXzF4tpTblDkc7iGrVszrrgEStorl4Zc9GPTEwvzIhtTtpCe5LpyovwAGebwawFuPIsY76OQLFPVg8TWKS/ofrI8tA6VJXMmY5pwIHsp/pxgxhPn6CIJcts7niYkBh8cNPPIkpWOY2vEFbU4U2ZzkIir9rol2JdRySPnpFFMwzO+eBDcOXMwufpCh2Y8lMeFtapcDZqiZgHLUatpzeLE1bLCgLFjwzzvDZwCsJS/EXs4zBGvhHVUgKGEkB+8g9RcN1eM6Wz+fP6L7bWSVKykEF7kXHMtfXgYmTMHEEjM9IgpZSwj9KpBHHw48IqVNIgkJGN7qZLtzJbj+MXcq3SE0p7NhCZNPThEE1CiUl+67Fs7B78BA+bs0Ad3E4zxLa3IO5f5wiNklJGbKDnToGB9TE5TlfaRRQgls/b+QstZWPZZ+Y/Dwjz7fVDVX+mj8Y3Es4CEsQG/oYxO/Jert+rR+Mbejy1St8maargt7uS8VOB+0t/ODciQEgs9+PFgBADd3a0mXJCVzEpUFKsX1L8Inrd6JQshaT5+OnSPPy45vLKl3stDdJWEKKkMtRdTggJbDeylKfPLvekXCb8oycjeZJLqXcEM75B7M2r+ggmneWSffSkvlc2bN2hJ4sifHsUlBLvDT+cImKA3hkNeajpf5Q36w0/61Pr8og8c/8AV+jJ7FuoX3gMJ4uPxhlmcKYRF9YKb9cn1+URHbVNl2qGJ5/KFliyf6v0Y8ZpBOiWcBckuos+gYRaSHgR9YqcBhNQwyF/lD5e81P+tSOr/KKKE73i/QlJ3uGZY84p1UpRWbOMJA4OTrwyiv8AWSm/Xo9flEg3npv1yP4vlFeqk1Wl+gmqtzts05XKKXYKBBtoQ3o8Q7r7EVSyylawoKAPC4FzfiG8oSdvDTkEdug2LWV4aRTq9sSpqQlVSgBmYBTdTZzFIqcVpp19B41LZujTIWkgkKSQOYs3HhGS21XfSpqUJfsk+quLcoqqlyBLKPpMtTlwoFQUH0yYiIFISAEpqZIGpJUVHPXCwjRGNcJ+jLY+qi7bDwnS5cpgsOBlnfn4wM2ptY9qhAvhAAfJT6h9H+EV5NLISjCKmU59okqPkcMW5cynFlTpMwDJwpweVsrweOE/RlOtxrdPcM0FPikLAsVYgbjOId3qdciQZM0BVk4QLWuS73e58ory9ryAWTOlhGo7z9cuIizP3gkOGnyzxPe8maFg51w/QhJxlK75H7VqgZQkmU+IggY753a0Xdj7SExKUlxMRYvqBwORMA5m16dawTUSkhJJ7oUVcLFraeUW6/eCQUBMqagWIuTqGvZz5w71Pu9jp9XVI06JqcWDGnEQ+Fxi6tnEhSYyFDPo5bLE6UJmHDidZJDcSON4to3ip7D6Qnmb/KG38GZtK8TSAMBCLVaBEneelSnD9JQW1OL5Qp3rpf8AyEevyh0nXAjQUCjCpXAg71Uv69H8Xyjk710us9H8XyhWpeAaDJWYjStxY2doFneekP8A3CP4vlDfrPS6T5fkr5RKcZ9yYyok2itSHJCVpOhHwMQBbh5JcaoNiIeveakUCFTkEPri68Iil7aogGTNlp6YvxEZpdFnJ2aY5oqNNb+xNShSsUtmGYcsQTw4/KLaZSlLBWU2Ba2vF+DRRXt+kJH9pScOTu49Ik+s9L/5EvyVx6RbHgnFU0TnlT4Hz6E5OMP2Rk3T+sSzKU4SEEAluKrfhFU7xUl/06PNXyhTvJSn/uEfxfKGWCab2+eQOt4JKSgwFypSlMXOQax8IZN2lKBKSti9wO8T5fm8NXvFSEN28v8Ai8dIjTt6jGU6WPA/KA8E1skFZU3ciy4JFiRwOnyjDb6J/tX+RP8ANGv+sdL+vR5H/wDMY3e2rRNqcUtQWnAkOHzDuLxo6NjlGW6EnNNH/9k="/>
          <p:cNvSpPr>
            <a:spLocks noChangeAspect="1" noChangeArrowheads="1"/>
          </p:cNvSpPr>
          <p:nvPr/>
        </p:nvSpPr>
        <p:spPr bwMode="auto">
          <a:xfrm>
            <a:off x="63500" y="-592138"/>
            <a:ext cx="30194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hQSERUUExQVFRUWGRoZGBcYFxwaIBwcHhgaGBoaGhgaHyceGBojHRgZIC8iIycpLCwsHB4xNTAqNSYrLCkBCQoKDgwOGg8PGjIlHiQsLC4qLCwsLC0sLCwsLCwvLDAsNCwtLCwsKiwsLCwsLCwsLCwsLCwsKTQsLCwsLCwsLP/AABEIAIABPQMBIgACEQEDEQH/xAAbAAABBQEBAAAAAAAAAAAAAAAFAQIDBAYAB//EAEcQAAECBAMFBQQGBwcEAwEAAAECEQADBCESMUEFBlFhcRMigZGhMkKx0RQWUpPB8CNTYnKiwuEkM2OCg5LxFURUczSy0gf/xAAZAQADAQEBAAAAAAAAAAAAAAABAgMEAAX/xAAwEQACAgEDAAkDBAIDAAAAAAAAAQIRAxIhMQQTIkFRYZGh8HGx0YHB4fEyUhQjQv/aAAwDAQACEQMRAD8Al3a3ckVEgLUFFbqBZRFgeA5Rfqd1KVCSVBYLZYz+f+YDbtT5qJaFIXYqPdw873Gbwa2vOK5hWDhsA5fyEeDPI4ye/ebFBOijs7duRNnKGFWBOoWfjBRG5lMT7Kv96oJ7KkFCCeJcRaQBaGjklSbZKVWB/qTS/ZX94qIZu5NMpLywp9O+TlnGgV6xHIZNhYcOp/rDPI+LFozMnc6TfGCOQWqHfVOmxMyyT+2Y0u0ahEtJXMISBmT+bnlHn21d93fsrNrqdeiYnJZm6g7KwqW8jVDcqkbEoKSlszNIv1iuvYGzBnNA/wBUn4Rgp4qZ5C5q+zRoZqm8k+0fARAjZkrM1Ki2qUHwupQ+Eak0lvLfyt/YRQvhfZfc9Ilbr7OV7Mxz/wC4j4xMvcam0RMP+c/GPOaWjT7tQUj9tBHqkmCEitrKYYkkql6rQcQ8Wy8RCSfdGXrf7h0Jc/n7G1TuLTapW/75+cOG49L9lf3ior7vb8S5wSJ7IWWGMZH94aGNOUEeMI3OPeTlFrkAJ3HpMsKvvFQo3Fpfsq+8VBGtrpck4lElaskpuSMrDRPW14oSd9ZWNKJ0uZJCiyVqYpJ5lJ7pyzhoOT7/AHBpfJH9RqX7K/8Aer5w9G49IQ+Ff3ioPLPlxjj6QNck+QAL6i0v2V/eGO+otJ9lf3ioPFXKOyimt+IAAjcWl1Sv7wwOmbs0vuJUrl2ig17d7LK5GYDWjUzHmJKUkpSbFfLXDz5xQXQiXJSlHdCcQ54n9p+JZnibySrYtBJcg6k3Op15yiBopM8q06CLQ3EpPsr+8VBxEgJtm5zOfjxPPlD3YCLRlJLdkpNN7AH6iUv2Fv8A+xUcncWks6V3/wARUHVZjOHyVWy5w6bbFAX1CpPsr+8VDTuDS/ZX4TFGNG0I7Q+4LM4jcSkf2Zlv8QxN9QKT7K/vFQaBubXaLMdFsLZm07gUn2V/eKhFbgUo9xf3io0cRqSbesLKTRyAKNwKTVC/vFRw3Bo/sr+8VGiQCNY4qtHanRxmjuLSP7C/vFQxO4tIfdX94qNCtUORxiSnJvkfgAncKk+wv7xUNXuHSD3F/eKjSS4YoxRydCmcO4lL9lf3ioxm9ey5cio7OWCE4Em5e5d7npHqKO8/CPOd/P8A5f8Apo/mgY5NsYtbElNSS1jPGsHpi1iandQUTdObW0t6GJd014qMJ0KlvZ/egodkpQk9L/jHl5I3klXia1KopMilbcORAYZ9IJSlBV0n89IBK2KVYlBRZQyNmbRvzrFeds+ZLIWhWVyHNyTqOGcNGd8iuMWahSCBcXiGdPCE4lWCQ5P51hlFOUUAqDE6C8ZT/wDo+1lJlokpzWbtmeA87+Ai+Na2kiLW5nt5N45tbOCEg4Q4QgHzUo6W1yEM2HsScpTSJYWr3pxHdR+69vHPg0Fdibu90STZRAM5QuS90yknQamN9SUYkS0oQAANB+bw8s93GK2+fPlBar6mVoN1pUueU1Dz12WlSyWUklld3iC2ZMa9WyKdv7mUG0wJ+UDttS/0YmB3lF+ZSQyx5X8IIUs/EhKuTHws8ZdT1NS3BKKktRWqt16SYO9IQDxT3T5pjI7U3QVKnJ+hTpnaKsEKLuwdXeya/vRu1zgBiPlFDZEsqUuoV73cRySC5PifQCG6x2or9fodGNJs84nbOE5RllIp6xN8LYUzdcskr4aGNhuNvViH0ed3VJOFlZpOTF9HgjvPu8iql2YTkjuL1cXAJzb4R59XlS0dv7M+SRKqBk4dkrIZ30PhGiLvb4v4fszotPZ/PM9EpULJVNKELKlqSMwcCSR7TkNlZuMS1uzpcxCkmSzpLpLHFxCToqKO722iuVJINsKZcwENhWCtRf8AfBt05NBKop1gEqmXBUpJyGbp8haJy7L/AIG0ke7k7udiDjSlIVLJzMskgJP7SCG8oJA3yjP19SKUS5wBUkLIWBY4ZqXLDVlAlusW5W9cmaSmRiWQCVEpISgcVHU8hFJJvtC6W+ApNnpTnnoBmeghEpJDr7t3Z8up1gInelGL9DJmTVazFkSwOV7tyAgYqZVVUzvuUA2Sgsh+atesCXFyf6fn56lY4X37LxNNO2sAP0QEwuzuyRzJ4dIWjkLXdaibubMCRkAPs5X1aGUWysI77W91OXj9qCCleTQVb54JycVtD1OMl87w4BtIHKmk6m/PSLMqsIbEbGHUkI4MnKbvw4QstXK0cpQzeOD2h+8mSvDVmOUqIpi7gNcw0nSOSJZShE2KwOcRCWwESJVaDG1sBjgYao2tCF4VKtDHAEB84SdlHEX4GGrSYWV0xkMQfGHhhpaGiW8OwQkExmx4a+kCp28MsKAwTFpdipIceAzV4RU27tIrX2CAoixXhDnjhtpxgVtKlxywhQVKJLIUQ3eHTKHbV0aseGNXI2IwlIKS6SHBjzbf1LVn+mj+aNJuttVQT2K7FyAGyUA5HQi/nGb39W9Y/wDho/mh4VqIzg4Og3uYAaNOhxL/APtBdZd7iMlu9XAU6JZSq6lnEAW9rjGmlzjhcDl4fjHlzklka+pdx7KZP2mHIONIiIc31ERmfrhNvnCVO0AlJWqwFyTZvGAmnsJTJqmpRJlmYsslIcn86x5/QzVVdcZy7BIxhJHsoFwOSizwfQo1cxM2cCinSXlyzmtWkxY4DQeMZ2lnsKpYU6lJLNztfo0aHSjKMeePUbHG3Ztt0KvtpapzAYlKCeJAzJ8T6QampvnGO2VsSYKeWZFUoBbqCVIBFybiz5iLU3aFfJ9qWmcA10/Il4RUnpXAjipb3uaIy3BBuDYg9Io7FJSVyi7oNugy8WaKVJvrJdpyFyVa4kkf1jKbS3jXOmrXJUpKLJSE2KgDmT0MCWByakhoRe6Zsdv7TIwypd1TD5Dj5xfo6lMpCZSyEtYXe7ZE6RktzR2k1KlKKkkFIJzSoDInpBetSkT2nJSUY2ci7F2L5t55HhC1pl7DaU+yaFJZ4x282xmrUTW/R1KeymB2csz8j7J6iLlZvcJQCUSlTlixY2cEgF2L5aRlt494KieE4nZCwsITLYAhwTiNyY0RxtrmrEWKSd+BNuvNXKq0yVqIKSELSRZQCgAeoBSocGjXGtAZcyUtaAVFwhWLECUso5KDizNpGQNPPVUGrBlyQvCvvFy4SASAeJBggreYJWVzmnFTd4pWEjgzMAIata3+ePzcsscuW/XvClYpdQlEkWKxjUPeBKlKSCk+yAFXe8QVlbLo5BlSmUvOYrjyfyiKp2tNbChKJSVAYjLQz8io3+d4ZR7PE10kgEgm/p6waSdLcvDFSufcH9lbARNly565hmY0uEgskcQRqR+EHpYwhgGAyGUZzcyWqUudTH2WE2WOpZY82PiYOzZ2HTWBJKO5gy6nOmxezOJwbHQ8Y6e4Tlw9YqqUSdekdLmE2Ve5yPDKFTQuhjZTki35eLiqdJ0hlOHOYtp4RPMSPKOS2Ok9xJCP6RNi0aGlGkMCCC+kWWyolyOnTGDamFRJa+pzhqbl1ZDLrEpUI7l2zvIWaS0LLLebiORfpCFLNcliYbzB5EuKGE6QqW0+McTDWA4w1ZhVeEJ4PAYULiDwjw1uERlH5aBdBKWzq1MpVR2lu/iBAJcZehHqIbXVHalcnDiQUBWJnfE7NoCNPGIa6WMdhiJKFhDgOBZYANlWALasIt0Sgm6f7tIYk2YAlgxvbLwibk+C6S57zLU8pcmepM4i2EYgbl3wLPN+6fCA2+E0KqXAbuJccC6njV71qKgJoS6WKSrxCgfQxhd4azFPJJAISkdWdleIiuOtVopPtY03yF92d5KaXLEmYVdoCo2S+r/C8TbQ3+kISBLlrWDkT3AQMyCXOfKMdsummGolBASVqW6SeLte2Vov7R2ZUUapYmISQjGmXMABBKnVdJGYu0QlixLJ5vfn6g17V+fI3o25TTJPaCbhSEBRezcuBL2YRQ2fs1VWoTZ4UmQnvS5Ss1F3C1t6JMCZ27FWhaKmaETlJIJpySwAHu6YtWjX7J23KqknszhWn2pagyk8sPCE0rmP6/P3JvjYWYkBVkg5x55suSSmpS1+zWD1C8/KPR5qVBWnlGHpU9ltCbLNkrUoDotPziX/AJl6+hSHNGo3RmD6DJ1KQpD9FGCr2yvlAHcsNTqlHOUsjz1P+YKgjXbZlyfaI8Gikt5E1Bt0kP2tLQZKzMZmOfRtc48jkTEgJlqBZ2Ojh8w+YtG6rahc8FcxKhJB7qcgrmrVn8Y7adKmdLTLIQkgpCGSLdCdL+MTjnjB0VUK4YM2JOQJklRKkSUu6hqVZeAsCY2tRIkLDF5n7t/4hl5wAO7gEmSMOIYE3ckB03YaB4l2Btv6N+hnF5Z9lYHsvx/Z+ETenI9uV4/2Fu+PwWpe7CD7CVSg7n9KpRv+y7D1iPeDd+TLplzE4zMSLHGSXf8A5jSmXqGIPAxm98KjF2cgHXGttEh2J4Cx8oeLd9pv9hFkm2kmY2pklVfLkNiSUygoEk3whRZ8nfpHoFZRY0KkKbs1KWnh3UqJSj/dZtQ0ZvcWnE+qm1CwxfEkPkk+yPJIjUzJYVOWkuxEss9v7z2uoI9BFtbW3gkv17xJW3uD6gppj2U0HAbSlkWIOSSdFDLnFGZSlJ7RBtpr0jYVtMmagoWApKswfiOBjF7PkKkTZtOe+lHeQeKTl0v6iHutzT0fLbp8ldNZOlz0z3cyy5BOaT7QPJr9Y205QmJTMQXChiSRfO8ZqWlyQQ72v8IK7towSlyS7y1d3L2VXDHkXEJOVofpEV/kiz+lHvDxv+ekSomHEfZcgaeETkcrwxEmJJmTUM7YJV7NsreHnF7sxmXiiqnL2bLhF2UosyhcReFPknPyHY+sJKRz9I4p/PhCJN4oISQ2OeESb/COlI5IlCeccANYa7Z+sPfK8MmcNsLiHZiOcZQ2X0gpgFULxyVMHhyj0hq1WaObo44COUg5esKkE/8AENWrOBfiEG7VpArCCnExbo4z5XAitVbITMZnKizqxkNcP3W5amCFZPwoKiDyHjaBaKhTEk95WflkOkYsuWMHv3mrHGTWxLtfZ/bJSlZxJKrh9CCl/Ix53vLswy5+A6JTlwu0eh0s04vDraMRvwp6s5+wj8Yp0bLrZ004qiru7TtUU4dQCyu4LEMVCx00g9vPTlKUE41gTA4UoqsQQbG0Dt1wkzJJLYkdoxfJ1GDm35wIQ5YY8/AxPNL/ALfm/I0XKqsJr2YMXtzSG+2fnA6r2BKUvG6xMD4ZgJccH4iLy8Tm7t68oaZBe1/zxjPqa3jd/Vht97Ao2pMkHBWqmYbtUSySnotPu9Yqb17KCTIqZKsaB3VKKip39kvGlWkqDFPUG7iAtfuipAUaVfZhXtSlOZavD3TFoZU3b29a/gXU1W5SmViZK01SAF080YVpzCV5GxzJIfzg1sfYyZ2GetACVd6WgZNmFK5mMVs3aH0dZp6hCky5llJOQ4KScjGhoKmbs8WUZ1KrU3CRyPun0h3CMWot/R+K/P39QuTlHsvY0e2poICfRntllFSo2SmVLCj7bjwv+TFjZ1fTVCkzUrTjbupJwnPhrwtFnbcglAsfaSHPV/wiGSLVtk1s0h2yZ4VTyja6EfBobXbKRNQQzKzCgBbw4coi3UOKjkkjJLcMi0SV+8EqSM8ah7qS93a5yEFY7YrTvYGSdsmklkzR3EWUjUHQy3zBJy0jJbY2uVjESe0ni4Huy3Nk/vZecTbd2t200TJz93+7kjidVcBxOZ0ibdDZCp09U6aCQC7trZgNLDT5ReK6uGqW9e/gvn0Kvz5NLutsvsJWIllTCHBa1sugsILLQ6kkM7h/3QcXxAhCbsInS7cDGSEpNuybHrVAaamX2q1jBifCokEmzOH0A5c4KS52b9YxiKsqTie6gtfgpRI9I2RdlcGPVILoUhU0JQoNqlRZV7gp+2m/UF84ubvIV2s0KBbCGLEe8bXZ7QNn1csS5aJicT4QzA3wKIN7hlXsRDt0Oz+mLXJU6FyQ6WPd9lWK5IAU9uhijimrDklJJxZqsNwHibshFeXMZXnD+0L5RONGVoU0zXHlDcBd/OElVDu6SPKJLKv6wUk+A7oemY54GFHSK4GZJgJvH2h7IIWoLJyBa3hz+MM8ulbjY8anKroO1FSE+2pMv943PhEadpyiLTk9WjKr3ZnNjXNSCbnET+MPkU6yyWkEccj5RkydIrj9/wCDbHouNq1KzXpyeyxxTf0iUB7guIxc2VVUqu0SgMNU3Dcw+UaPZNdMWgTFJSkLJYA/ltYtjy+Pz55mfLg0rUpJovpe7jwiRFxlCYYUvwjYotGRsVREMULesRzKtILEl72bhctEFRXpwn2gwOaSMhf4iA2gqLAFXvoZJIJSSwUE9mdXOEqCrFr5RfRvMoyRNMtIcmwfJ2ePP6iZiE5RIcYAHLAYkpA8fnGrrKcppUJAKlkPhGZN3IA5xjnOapJ/Nvyeh1cFygpUbV7ZEspyuSOFyluloiTcWHX89Ih2NTKTJCFy1BQFw4fMkfGLM+StCMVk8Ao58AEjM+MZp4pzlbOUoxWmI6nJawLn859TGJ31k4asj9hD+saWZtCdYssXDYZQf45Rjt6JqvpBxleLCl8QY6+kb+jY9L5JZVtdosbC2pToEvtF4VYlAng6iQ8Etv7VkLTL7Oalf6QHDlfCrN+Fox9LSPcu2J7cibtElPs8hZLCxJFiXswvByYcetyt2UhByS2PT5NZJKQrGhiBd4cqplaLQTkziPMZdIAwdRSPj0ye0IKfCSUEguWJJduHOE6mNUmHqVyz0uTVJK7FOWTxYKCqPMJi1qQl7lJbhw16xLLQtWSlpObufwziTwbbyGeJN7G621sKXOlhM5JzASpKSSCSwy04vGSXseu2e/Z/pJWRBGJJ0yOXSIlzJ4ymLvYEE30tfOJKU1KO4qZNJyuo8ciMjlHQjojptNeDB1Ha2fz1K69rUq2TOkrplDVACk/7TlmcoJ7J2ggqSiXUlYJfsyFgOLvdwGijUSFKAClFTcRE2x9hpRNSoAPchhkSk66eEdNwWN7teV2vfcbqpRfkUqfbElEtCCqZMUHdIKmzLgOW9Ijm7WnLDIR2afNV8sOTZaCFk0rhyAC5uEs+eo1tBWjqJ6CFIuU2CgkFh1ILCKScE75fm/iO6qbV3RJu9uRNWornApSoe0bqLvdjcHrxjeSaMS0hCAwHx4xhKreGsD/piDwYW8W9Yo/9erdZ6zmXBHygSh1j1ORJ4ZLk9KMknMaw8SY81TvFWjKatuJbzH/MXNl7Sqp81KO0mXzLsyRmfKF6tR3bA8Pmana87BJmkZ4D5s34xllSglWDgiWj0v8AGD28s7upQPfWAeguX8BAGWQuqJ0K36BIJg4k9JpwKo2WJ1GkrSsn2ZqbNZicDs9gHiPcmgXTVS0kKKVIVhP7hwqHTlwMWavu0U5Y91idef4QQmLaRLqQQcC1LSOIviSBxwk+Qi29fUhmrW/ncaJId1ZH+kPSHD6xVwA95BOFQCg2oNxD0KPUHOJXuZmidA5Q+W3nEQMOB0/Igx2FHzGbS7CMpOE41sxUrCSnizAN+EaqYLPwY+RjNzq5cirWRKxCYA2j9OJiWZutjT0a03SV+ZUnIqqpRYJ7pKTcABtW/GBkmhm4VLT3gjMk89BqOkE5e0plNO7RUlaRf1v4x1bvSZowy5ACVe0zueBtprE0rV2egpZIuklX29yak29OMkp7HHmHueI+cGd15v8AZUuGY8GgZJ2wuRJb6OsE5qJYOdWAgzsaRhkoz73eI4PeFxydozdJSUf8Ut+53fuFQYUqtlDVpfWOwx6idHllCtpW74UyuYcXIOQ5gRSXMmlChNly1ov7KlJLOTcHPMWtlFiqnEzEj3QW8XaJFkEKRd/z6xleXtNR/tmmKaSs8q2jTf3iyhX94Eu9gQgMGbhHoKpBm0yAiyyGCsiA35tEG1N0zNlKlIUEla+0JN72Dcch6mCkmgWmSJeIOA2K+fG8K25V+v7FHNFSSmYkEPc5lnALAYgTllYaPEM+iWZomEg5OMxa9gfZ0JbhBFFOqWAMRUwDuAH58oknJ4DT0hNLqrO1+A2hOIlZDMCAOB1MYTftb1f+mj8Y9DSjAhtAPz8Y8533L1f+RH80b8HZ2M093Y/dmjBluUv3lNlxg1SSZZfCg92xLDiRn1BgfusQJIJ0Uv4mC+zFhIJ+0EuOZdf80eP0laskrfebFKWlFaioJeEsCq+oyubWHEGOnbMln3GfhE2xJll9AfNUxvhF4GJSi09mDrGmClUKUscA0fjFpNGj7IHhFlQcw5ConK3ywa2UJyQcIyAyOvrEgQg2Vn+f6Q6pAdPVhDlC4y8ojLYqnsd/09Og6Q2bs4gpVLCThU5Dt3WILc8ouSwwy8YFztnTU4ilZUSCxvYviyfLS0VjDvbJau5suydmJw3QE3Jax11PH5xEukwqTgQ4JGIDhqdOsR7DppjYpzgm2Ekk6MSCbZRZrUkHui4Bt5R0oNPkN70mLNp0kMQGu7+URo2bLSHAdma+mloZvLLBpZrdwhPtDS4L2iLdFfaUoJViUCUktw465ND/APHejUn3gU9iaZs5BOXJhE9DLTLulLaRdFIL6xFXVCZEpSzknIHU6DzaGx4ZprcDnq2AO05na1KQBZAJ8T/SBezBeeuxwpIH7yiAB5RPsoKKZkxQLqJL8IfIkdnIJOcxYyFyA/Hzj1U0lRtiqSSHoWPoNUCPcU/gH/GLm76yqhllfewzFAg6gpHGI9lpBpaizpZVmbQvFrdhjQBwBdJz5Bjyyh77NfUx5v8AN/oWt2SRLmSDc06yj/ISSg9Gt4QVlpblGfmzVSauXPykzpYRMPBQ9k+foY0erNEZc2QaOxA3DxxvmzQoQ8cUekDkQciZFWvoBNRgOYLpIsXzF4tpTblDkc7iGrVszrrgEStorl4Zc9GPTEwvzIhtTtpCe5LpyovwAGebwawFuPIsY76OQLFPVg8TWKS/ofrI8tA6VJXMmY5pwIHsp/pxgxhPn6CIJcts7niYkBh8cNPPIkpWOY2vEFbU4U2ZzkIir9rol2JdRySPnpFFMwzO+eBDcOXMwufpCh2Y8lMeFtapcDZqiZgHLUatpzeLE1bLCgLFjwzzvDZwCsJS/EXs4zBGvhHVUgKGEkB+8g9RcN1eM6Wz+fP6L7bWSVKykEF7kXHMtfXgYmTMHEEjM9IgpZSwj9KpBHHw48IqVNIgkJGN7qZLtzJbj+MXcq3SE0p7NhCZNPThEE1CiUl+67Fs7B78BA+bs0Ad3E4zxLa3IO5f5wiNklJGbKDnToGB9TE5TlfaRRQgls/b+QstZWPZZ+Y/Dwjz7fVDVX+mj8Y3Es4CEsQG/oYxO/Jert+rR+Mbejy1St8maargt7uS8VOB+0t/ODciQEgs9+PFgBADd3a0mXJCVzEpUFKsX1L8Inrd6JQshaT5+OnSPPy45vLKl3stDdJWEKKkMtRdTggJbDeylKfPLvekXCb8oycjeZJLqXcEM75B7M2r+ggmneWSffSkvlc2bN2hJ4sifHsUlBLvDT+cImKA3hkNeajpf5Q36w0/61Pr8og8c/8AV+jJ7FuoX3gMJ4uPxhlmcKYRF9YKb9cn1+URHbVNl2qGJ5/KFliyf6v0Y8ZpBOiWcBckuos+gYRaSHgR9YqcBhNQwyF/lD5e81P+tSOr/KKKE73i/QlJ3uGZY84p1UpRWbOMJA4OTrwyiv8AWSm/Xo9flEg3npv1yP4vlFeqk1Wl+gmqtzts05XKKXYKBBtoQ3o8Q7r7EVSyylawoKAPC4FzfiG8oSdvDTkEdug2LWV4aRTq9sSpqQlVSgBmYBTdTZzFIqcVpp19B41LZujTIWkgkKSQOYs3HhGS21XfSpqUJfsk+quLcoqqlyBLKPpMtTlwoFQUH0yYiIFISAEpqZIGpJUVHPXCwjRGNcJ+jLY+qi7bDwnS5cpgsOBlnfn4wM2ptY9qhAvhAAfJT6h9H+EV5NLISjCKmU59okqPkcMW5cynFlTpMwDJwpweVsrweOE/RlOtxrdPcM0FPikLAsVYgbjOId3qdciQZM0BVk4QLWuS73e58ory9ryAWTOlhGo7z9cuIizP3gkOGnyzxPe8maFg51w/QhJxlK75H7VqgZQkmU+IggY753a0Xdj7SExKUlxMRYvqBwORMA5m16dawTUSkhJJ7oUVcLFraeUW6/eCQUBMqagWIuTqGvZz5w71Pu9jp9XVI06JqcWDGnEQ+Fxi6tnEhSYyFDPo5bLE6UJmHDidZJDcSON4to3ip7D6Qnmb/KG38GZtK8TSAMBCLVaBEneelSnD9JQW1OL5Qp3rpf8AyEevyh0nXAjQUCjCpXAg71Uv69H8Xyjk710us9H8XyhWpeAaDJWYjStxY2doFneekP8A3CP4vlDfrPS6T5fkr5RKcZ9yYyok2itSHJCVpOhHwMQBbh5JcaoNiIeveakUCFTkEPri68Iil7aogGTNlp6YvxEZpdFnJ2aY5oqNNb+xNShSsUtmGYcsQTw4/KLaZSlLBWU2Ba2vF+DRRXt+kJH9pScOTu49Ik+s9L/5EvyVx6RbHgnFU0TnlT4Hz6E5OMP2Rk3T+sSzKU4SEEAluKrfhFU7xUl/06PNXyhTvJSn/uEfxfKGWCab2+eQOt4JKSgwFypSlMXOQax8IZN2lKBKSti9wO8T5fm8NXvFSEN28v8Ai8dIjTt6jGU6WPA/KA8E1skFZU3ciy4JFiRwOnyjDb6J/tX+RP8ANGv+sdL+vR5H/wDMY3e2rRNqcUtQWnAkOHzDuLxo6NjlGW6EnNNH/9k="/>
          <p:cNvSpPr>
            <a:spLocks noChangeAspect="1" noChangeArrowheads="1"/>
          </p:cNvSpPr>
          <p:nvPr/>
        </p:nvSpPr>
        <p:spPr bwMode="auto">
          <a:xfrm>
            <a:off x="63500" y="-592138"/>
            <a:ext cx="3019425" cy="12192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0" name="Picture 8" descr="http://4.bp.blogspot.com/-okyXl14IkuA/T6vIKd7RSWI/AAAAAAAAAh8/cPRzAU8mMzA/s1600/woman_spinning_whe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752600"/>
            <a:ext cx="4876798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Children could not be taken from  them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Permission to live in their cottage and work their land.</a:t>
            </a:r>
            <a:endParaRPr lang="en-US" dirty="0"/>
          </a:p>
        </p:txBody>
      </p:sp>
      <p:pic>
        <p:nvPicPr>
          <p:cNvPr id="24578" name="Picture 2" descr="http://static.guim.co.uk/sys-images/Observer/Columnist/Columnists/2010/11/6/1289057449057/Father-mother-and-child-h-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1200" y="1371600"/>
            <a:ext cx="3937000" cy="2362200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hMSERUUExQWFBUWFhgYFxgYGBwXGBwdHhgVGxkWFhwYHSYeGhokGRkYIC8gIycpLCwtHB4xNTAqNSYrLCkBCQoKDgwOGg8PGiwkHyQsNiksLCwvKSwpKSwpKSwsLCkpKSwsKSkpLCksKSwpKSwsKSksKSksLCkuLDUpKSkpLP/AABEIAHUApwMBIgACEQEDEQH/xAAcAAABBQEBAQAAAAAAAAAAAAAFAAIDBAYBBwj/xAA/EAABAgUBBQUFBgQFBQAAAAABAhEAAwQhMRIFQVFhcQYTIoGhMpGxwdEHFELh8PEVFiMzUmKSo8IkQ1Nygv/EABkBAAMBAQEAAAAAAAAAAAAAAAECAwAEBf/EACMRAAICAQUBAAIDAAAAAAAAAAABAhEDEhMhMUFRBGEiQnH/2gAMAwEAAhEDEQA/APO6baahpS40gNfD8d8TfxIag6ULItqUPQX+UUp1DMCtBSQXOLgtljv8otJ2UuVKTNKg6ifCFeMAbyCOLQlFC6kJVrCZekniARuwDxIO+IqqSCpWkPZ1BvZ5kQtnTphUCpylxn0g8uZMmqWZdtQCVsQwSMgggWIuN5gcejAHY9TMRNBl6grlfzciNts/svKWnXUI1FWFHX4nuSdV/V4y0uuIWlAWiWkWKlMBfJVm0amn27Rd3oNWkm4cpUkHoQHZ+UJNvpFscY9sn2p2FRN0lM+YhKQkAOFBIYOluBPGAtd9mlQn2CiakBRcWURp9lrJfzgls3tFJDp+8SlAEWcgEAuACoB8xqaCekjVLU6SS2k8RgsWJiW5JFtqEjxSvRNQAmYhjwIFuQ5RSlubAXvi/WPf59NKnJUmYhCwXsUgljzFzxjJVf2cStRVKmEApKdKg4F/acZA/wAMUjlT/RCWCS6PLySG573HxESokbrDffc2cXjc1fYBY/tsoLUUrSVatONKwWGS7gC0AK3Y2kaVakrCxLAa5JmMphkjTFE0yTg12BKiaCxLXtbNollJlqBDKdnfhz59ILnYCFhPcKVMmatNk2HFwHMOm9nKhCkAoKdTaihBWBgku3+Fz5Q2ligaTMSLG12L2ccW3QyppFIIUHSFuyntaNDtenkSgJ0qYJyQpKXKQlSuHPSQOEDtvbQp1TP6UoBACTpw6ncg3LDpGr6BsEisOMtzMPp1JOS3AjILi4O5oqHkGHw5dHhqXgGC6UzSEyzOVe91K0JtdbHJxccuEGU7PKEgyFg6iCUuRMDFwple0HOp3ED9jSKVSkpqpkyWCNLhOrQdxd/YDh+sFaCko1bQ7qZPXMp9OmXMJ0HX4Qhxj+4Cww14dGAA2nMdbKUFrWoqWT4iM6S+52J5wo0e0ZtFJR3Qla5jELsNQZQKXULBTO+knhChq/ZgNNq6lEpCtSSh9CfZUQwFlWDBzlokp9oTFsFJSQQfw6SHLA8w/CKcqqZaFqljIIbw6gMvkEWuRFub3ik2SFABkssHSNRUWGWuwtEqGLkg+G+HyfCLFvC+6IduSlS5YBNljUkcX45e1tzRVpBMGrwkZY2U1xcg3EVtoTnJLMOG6AYGKDXvDUEnnHZ2fjd8xZpKZ4Y1EYlCN99nXaIJemUQAfFLc/idmFrxje6aIpajLWFjKVBQPMQs4WhoS0uz3ZEkpBBBBzjA4PvhmskaXIbhZ+g3mKfZjtAaqSmYG1BRStO4lhh78YJrSC7MHNze193wMcHR6qlqVogTUEFrONzN73eIZk1E1LrRqINnD+YORFlftEHqrnwIeK1ZTEElPIuPiW3QUwOKZSk7Akd4Fy1KlkOWBJSb3sXDQJruyi0r1SVABIV3bKMvSVMFOtAckizYuY1AlnCbb2I45Y74j7sn2SEu4y3UEcWiizSXpF4IyMDtDsSPu3fzHp1IUlKxeYFFi5lgXLOwG8g3jLV+ydEzQhWtBbSohrHcvgqxcR7aVkHSoaklrnN3z6++IVzkgN3aSlyDYc3OOZiu/faIv8X4zxyrpwpSUykDWkeIJBIZgArJ4ajexJihMSUEYUTlnYcf3j25WzZCXWmVLClJZ8cQkluHrHm/ar70ipXqA1KSAVIQyFpG9mcAc2MUhNSOeeNwLvZunTUUwTNlakhKwVy0MuW4ZMwE2Wq6hoBBI8oCIky0VCUBCigJ0EadK1uFMoO7KILYs3G8Xth9oKkmXpAVLpwpTaWRuBXMCR4hgaizcY0W3UTFbXpVvLJmS0KBQjWkJ8TulBJLYdzFuGiRe2f2G8Sp8uXMOkOdRFyosUAFw4cHnkHdCglXbDr6tKiuoTS06SQkJBQFXDKIWnUE2AAO8GFFV/gLPH6egmzVaJaFLLarDA3kk2A5xLQy9MwGapQAt4BqJL+wzjnFradWlJWJMxISlatOgnxhRJcbmBLB3Lb4pbOT4wSpskW1XG4iOYcvVmkLWQCFBagX3AgWyTiBM6ZmL+0q0zFKWWBVcgDSMAY8oFKDqjDHaWRqV6wZoqdgqO7PomSTy+UWaUZHSKRQCFdP8fkIoVEi6um+Dem3mT6CKdZJcHqPi8O48As52X2+ujm6hdJ9tPEceoj2CVUiYjUk60kDN2BG/wDKPE50pw+D+UazsB2r7lfcTLpWWB4Yt5mOPNj9OrBl0umbybkahgNe7jF4iKSHs4Zi5vy3bovKQ7EDL4JfoYimow7ksb5ccebRypnoEKahjZyxYKO+wd/h5Q9E11ObXcjPnwhqJoLAjefeI6kancG48ukGhaH/AHm17kWPO5I+MVaxbEEEXvbnuMd1M78R7xe3viNYGb39zu8agEsk6slh88XEPSiWSlSgQpIV4rFTEEL0vuFrGINQsRvId7GOonKv4d7+7DQeVyCStUYOi2idm1c2YjSZakKS0xGoqSS5ZIOk2BuSwe4Maai2j3+2Nmz2khC5R0hA0hIH3gFKv84cDhBqtXLmU0yUuUpTgkaAkrBIugPuP1jAdljKRtKhlhymXOUnxpCTcpsQ2fEQ0dcZKSPMyQcWfQE6lTM0lTkB99i/EQosjpCiiZz9HynsnZ33mp0aiXJIUQz4yDjO+LU/ZCJUqXMEwKVMKyED8KQpSXKgWuRhotztjKo0SaiVNld4J+gLlTRMyl0qU1kHUhQbnAadOLOpTqBL9SpRLbmc+sAsivUrh1DT3cxAKhWprMTw4740krZ4Sw6Q0Y2A7LmDRuuSfKwh1Msat0KfLAw+eMdElOptzG5O9op0E7MWHe7McD3RAqZY2P4W8sxYMpDMFJHnwMQzUpUo2BCRbg53iC7BZUWjVu3cR9YqVEliGyOHHcbc7waVIcMAB4cgcol7geyR+FAxyhHGw0brspt3vqZCjdSWSu7FwRc8AQRfrBmaHBb8xHlWwe0KKScXB031Ncm4aNLSfaJSqWHUtJ1EF0lmOLjEefLG0+Dvx5lVSNABvYvuteJVBr35/VoFyO1FMoP3iQSzv1KbPi4i7S7SkqVpTMSoOW8QJPH1haLKSfp2ao8Rm1s8YcXHQn/568oUtYLpdNn/AE3zjq5agkXvi8GjWMKH6c8vCUSM3EdbS3+bDMc4h0yU44lKmIjGOEhxvDNwJ5H9X3vAms7NSzV01QgAqE6V3rEgqTrSy8ZTBSWMAtdnGN0Ty3BZW5iFA4YuPVoybi+BZxU1TPRaiWpSSEkA8WffwhRT2LXd7KBJ8QspuIzCjsjK1weQ006PlIzN5dwQeRu/vjk+fqvgOSON7sekTVslSUJcMC584pyr2aCNZe2bJSuxSdT2LskMAd13eNLMU2joHgJsymurxMymI6b/AHwcnjA5PFMZivNS6hA/blStIGktF82I4MT+0Cdur8Pn8xDS6AwX/EJmdRBvw+nWNDRqdDu5ZMZb9fH6xp6e0voE34WeFiBBSUHa/wCD5GJVhiB0+ERSBjofhFnQ8z9cPyio9gGu2e81R/WBA80TFRG5/l9Y11VIGo23fX6esC6imvMZrJNj1SLe6JuHpmBDQKc8rZ5Rw0SgQBlre/8AeDooyoqYE+JfoCflFmpoVawGwkP5rUBC6AUzKrnTJY1JUpLnTZRBw/HrE8nbFSoWmzAAdyznwh/SJNvSSJYO4r/4Et6xL2f2epaCRfxoHvWwhdCsybsd/HKp0hU2YyXIY3DAgbrxLL7VV2e+U9xgesX6vY60JdSSHBHrDKXZKyQkJuVqs3P8/SNtobVJekCe11YlLd4FAM2pIJzj1Meh9qatUisoZSDaoTLUskOq65YIScAEHhHns6kOkls4/wBTfEH3Ro+1PaeVPrNnzBqQmQiWFlWLTEEs3IQHjS8DuS+nteztkS5BUUO6rFy4Lb24wo872x9tQDinknUFWVMxp6DeesKBpJNt9gg9kpa21JODYtEX8m04bwgAA5+PWC5qZYYd4GZt9+rmK87aEl2MwN1b5xy6pM9D+CQNm9mZaEKUkAkAnrYxm6pRcdE/ARp6vb8hIUAsk6VAYa4bMZKbPBxyjr/HunZzZq4o7MXfygNtxVh1/XwgnOmOfKA21jiLy6OcGgvGqljwf6fg0ZYRpE3QeLhoWBgrTOVDdeLkr2h1PzihKX4gw6+4RekIJmC2TbpFUx0zXVOxJZmKJGUSrDmpLn3RTraKX/1CSkBIBa28rH1g5NntMdvwJDeZZvdAjvx/XJuVEZwP6v0Ecqf06mkcVTJSlVgFa5reaVRPtFvvJwAJcodf6qr9YcvSSLWKph53Stn4xDtQgTXz4JQ89ZMC7NVGM+0GUlMpDBiZxP8AtSx84d2D/tl//NT+/UTFbt9MJSjP9xR/2pcS9iPYB4TJR9xhiH9zaV63VpKQQEE+ZmAPD6E+IrJGnvVjGPGfnDa9lLy/gRjHt6n9IjplMnSo/wDcJfqoGJ60dNCrJKQgpKRYpLNgahj3vGGV2dqNT6cksS0beuqUEEAu4Hp+whiu6VdRc8HPoMGElmS4QrgmZei7LL1OpYvkPZ+RGYUakoliyWSY5CbjNoiZQ9j5yrOAf/YkesQzOycwEJUQDwIV73Zo9DQoM7LO5snzDw7vcsSwZw+48ng7khduJ5//ACisBTpJVpdLOnzNr9IpHsrUpsEG+QFJt1c2j0OQsElrAE3Ulz0zFiUAAbDq1zygrLIG1F9Hn8vsrPCQVJVlOotdsFIbJitU9k5kwsNROlxZhvt5gCPTEzU23txEd74Dfj3b2jbz+DbMTyf+S6jUAlO572bkYJyuzdTpAMsu+ngDzL3jbTJLrfUQDm8WVTMF94HkC75g7rQixJmQl0cxlDulhr3HIWHGLFChQUCpBYb7huTgX6QU2ptJixNw7MHbm+94YutCUaQWJtbeWd7QzyyYVGNlr70skqbwjy9klmv6xJTywl7g6tLtfyvAg1ngsW8WC2HAYfWL1PtAEC1ybdBziEpOimpWFVTmxm92JDnPOKsyeCDYdTEqJqXLPfnEikBtxYXG6JelXJvoEVdKJuUBQuSCBwH0iD+CpZRYpFvCkD4vBhEn8TAQ1K07wIpyTorU9OzMpQ6gC3Cw+cSTKIH2VEXxYvD0qBtYEQincz8fLnGF4+FGZRI1F38iT8oiqacSk+ETCTgBm6/tBOYsNpIYbgHHrDDTJDp0hhkFz65jGpFOgSopdepD7iB84UEgpgwAFhZhcc3hRqGXBdRRgJ1K8RJuT+UCaWcSqYAw4Wf8UKFDfQkVESFdX1cyHL8o7MqVOEvZknzjsKAhH2UairXqZ8qPpBELJGT+hHIUFmRAioU4vu+Yz74nIfO8fMwoUEWHIMrbrG5z8AYqUJ1M7e0QGDNChQZC+j6mivodgz454h59gjr674UKEXgWT0E4gKPAtBCRXFjvjkKA12FsnFcXNhiGa33CFCgjRGPrYM37Ra7pvNN45ChkC+RqlNjcbQ9NWpswoUMzWKYogh7gvy9YUKFChP/Z"/>
          <p:cNvSpPr>
            <a:spLocks noChangeAspect="1" noChangeArrowheads="1"/>
          </p:cNvSpPr>
          <p:nvPr/>
        </p:nvSpPr>
        <p:spPr bwMode="auto">
          <a:xfrm>
            <a:off x="63500" y="-546100"/>
            <a:ext cx="1590675" cy="1114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2" name="Picture 6" descr="http://www.historylearningsite.co.uk/fileadmin/historyLearningSite/mediev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211782"/>
            <a:ext cx="3762310" cy="264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Living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72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Crowded houses</a:t>
            </a:r>
          </a:p>
          <a:p>
            <a:r>
              <a:rPr lang="en-US" sz="3600" dirty="0" smtClean="0"/>
              <a:t>Earth packed floor</a:t>
            </a:r>
          </a:p>
          <a:p>
            <a:r>
              <a:rPr lang="en-US" sz="3600" dirty="0" smtClean="0"/>
              <a:t>Few furnishings</a:t>
            </a:r>
            <a:endParaRPr lang="en-US" sz="3600" dirty="0"/>
          </a:p>
        </p:txBody>
      </p:sp>
      <p:pic>
        <p:nvPicPr>
          <p:cNvPr id="25602" name="Picture 2" descr="http://depts.washington.edu/cartah/text_archive/paget/images/p1_f2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791075" cy="3834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Fresh meat, milk, and butter were luxuries</a:t>
            </a:r>
          </a:p>
          <a:p>
            <a:r>
              <a:rPr lang="en-US" dirty="0" smtClean="0"/>
              <a:t>Mostly ate vegetables, bread, grain, cheese and soup</a:t>
            </a:r>
          </a:p>
          <a:p>
            <a:endParaRPr lang="en-US" dirty="0"/>
          </a:p>
        </p:txBody>
      </p:sp>
      <p:pic>
        <p:nvPicPr>
          <p:cNvPr id="26626" name="Picture 2" descr="http://www.foodsubs.com/Photos/vegetables-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3975" y="3276600"/>
            <a:ext cx="6050025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Hard life</a:t>
            </a:r>
          </a:p>
          <a:p>
            <a:r>
              <a:rPr lang="en-US" dirty="0" smtClean="0"/>
              <a:t>Worked from sun-up to sun down</a:t>
            </a:r>
          </a:p>
          <a:p>
            <a:r>
              <a:rPr lang="en-US" dirty="0" smtClean="0"/>
              <a:t>For fun---traveling minstrels and entertainers, wrestling, soccer.</a:t>
            </a:r>
            <a:endParaRPr lang="en-US" dirty="0"/>
          </a:p>
        </p:txBody>
      </p:sp>
      <p:pic>
        <p:nvPicPr>
          <p:cNvPr id="27652" name="Picture 4" descr="http://www.raymondsargent.com/wimborne_minstrels_images/medieval_tri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752600"/>
            <a:ext cx="4537580" cy="3886201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And…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Unquestioned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Serfs accepted their life because they believed God determined their place in society.</a:t>
            </a:r>
          </a:p>
          <a:p>
            <a:r>
              <a:rPr lang="en-US" dirty="0" smtClean="0"/>
              <a:t>Some serfs became clergy or knights</a:t>
            </a:r>
          </a:p>
          <a:p>
            <a:r>
              <a:rPr lang="en-US" dirty="0" smtClean="0"/>
              <a:t>Most stayed in their same group for life</a:t>
            </a:r>
            <a:endParaRPr lang="en-US" dirty="0"/>
          </a:p>
        </p:txBody>
      </p:sp>
      <p:pic>
        <p:nvPicPr>
          <p:cNvPr id="28674" name="Picture 2" descr="http://education.kings.edu/cives/ser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426719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feudal life for nobles and peasants.</a:t>
            </a:r>
          </a:p>
          <a:p>
            <a:pPr lvl="1"/>
            <a:r>
              <a:rPr lang="en-US" dirty="0" smtClean="0"/>
              <a:t>Nobles were wealthy landowners.  Peasants worked the land for the nobles.</a:t>
            </a:r>
          </a:p>
          <a:p>
            <a:r>
              <a:rPr lang="en-US" dirty="0" smtClean="0"/>
              <a:t>Explain the basis of the manor economy.</a:t>
            </a:r>
          </a:p>
          <a:p>
            <a:pPr lvl="1"/>
            <a:r>
              <a:rPr lang="en-US" dirty="0" smtClean="0"/>
              <a:t>The manor had to be self-sufficient due to the fighting.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Summarize feudal life for nobles and peasants.</a:t>
            </a:r>
          </a:p>
          <a:p>
            <a:r>
              <a:rPr lang="en-US" dirty="0" smtClean="0"/>
              <a:t>Explain the basis of the manor economy.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Serf</a:t>
            </a:r>
          </a:p>
          <a:p>
            <a:pPr lvl="1"/>
            <a:r>
              <a:rPr lang="en-US" dirty="0" smtClean="0"/>
              <a:t>Their work on the manor provided the main wealth.</a:t>
            </a:r>
          </a:p>
          <a:p>
            <a:r>
              <a:rPr lang="en-US" dirty="0" smtClean="0"/>
              <a:t>Manor</a:t>
            </a:r>
          </a:p>
          <a:p>
            <a:pPr lvl="1"/>
            <a:r>
              <a:rPr lang="en-US" dirty="0" smtClean="0"/>
              <a:t>The lord’s land</a:t>
            </a:r>
          </a:p>
          <a:p>
            <a:r>
              <a:rPr lang="en-US" dirty="0" smtClean="0"/>
              <a:t>Three-Field System</a:t>
            </a:r>
          </a:p>
          <a:p>
            <a:pPr lvl="1"/>
            <a:r>
              <a:rPr lang="en-US" dirty="0" smtClean="0"/>
              <a:t>Rotating crops to preserve the soil…led to more crops.</a:t>
            </a:r>
          </a:p>
          <a:p>
            <a:r>
              <a:rPr lang="en-US" dirty="0" smtClean="0"/>
              <a:t>Self-sufficient</a:t>
            </a:r>
          </a:p>
          <a:p>
            <a:pPr lvl="1"/>
            <a:r>
              <a:rPr lang="en-US" dirty="0" smtClean="0"/>
              <a:t>Independent functioning…a manor was to be this.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Manorial System , serfs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Serf</a:t>
            </a:r>
          </a:p>
          <a:p>
            <a:r>
              <a:rPr lang="en-US" dirty="0" smtClean="0"/>
              <a:t>Manor</a:t>
            </a:r>
          </a:p>
          <a:p>
            <a:r>
              <a:rPr lang="en-US" dirty="0" smtClean="0"/>
              <a:t>Three-Field System</a:t>
            </a:r>
          </a:p>
          <a:p>
            <a:r>
              <a:rPr lang="en-US" dirty="0" smtClean="0"/>
              <a:t>Self-sufficient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Serf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276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Peasant tied to the land.</a:t>
            </a:r>
          </a:p>
          <a:p>
            <a:r>
              <a:rPr lang="en-US" dirty="0" smtClean="0"/>
              <a:t>**Largest population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angelo-saxonspace.wikispaces.com/file/view/serf.gif/253332528/ser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143000"/>
            <a:ext cx="3759198" cy="2819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66800" y="4953000"/>
            <a:ext cx="2488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Not surf’s up!!</a:t>
            </a:r>
            <a:endParaRPr lang="en-US" sz="2800" dirty="0"/>
          </a:p>
        </p:txBody>
      </p:sp>
      <p:pic>
        <p:nvPicPr>
          <p:cNvPr id="1028" name="Picture 4" descr="http://www.wallpapersbuzz.com/App/Css/clean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0" name="Picture 6" descr="http://www.wallpapersbuzz.com/App/Css/clean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032" name="Picture 8" descr="http://www.cisurfboards.com/wp-content/themes/ci-surfboards-233/lib/scripts/thumb.php?src=http://www.cisurfboards.com/wp-content/uploads/2012/11/Sebastian-Zietz-667x444.jpg&amp;w=567&amp;h=334&amp;zc=1&amp;q=1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14800"/>
            <a:ext cx="4191000" cy="2468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Manor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0" y="1524000"/>
            <a:ext cx="4040188" cy="750887"/>
          </a:xfrm>
        </p:spPr>
        <p:txBody>
          <a:bodyPr/>
          <a:lstStyle/>
          <a:p>
            <a:r>
              <a:rPr lang="en-US" dirty="0" smtClean="0"/>
              <a:t>Lord provided: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The Lord’s estate</a:t>
            </a:r>
          </a:p>
          <a:p>
            <a:r>
              <a:rPr lang="en-US" dirty="0" smtClean="0"/>
              <a:t>Serf came with the land</a:t>
            </a:r>
          </a:p>
          <a:p>
            <a:r>
              <a:rPr lang="en-US" dirty="0" smtClean="0"/>
              <a:t>Manorial system—basic economic system </a:t>
            </a:r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Housing for the serfs</a:t>
            </a:r>
          </a:p>
          <a:p>
            <a:r>
              <a:rPr lang="en-US" dirty="0" smtClean="0"/>
              <a:t>Land to farm</a:t>
            </a:r>
          </a:p>
          <a:p>
            <a:r>
              <a:rPr lang="en-US" dirty="0" smtClean="0"/>
              <a:t>Protection from bandits</a:t>
            </a:r>
            <a:endParaRPr lang="en-US" dirty="0"/>
          </a:p>
        </p:txBody>
      </p:sp>
      <p:pic>
        <p:nvPicPr>
          <p:cNvPr id="15364" name="Picture 4" descr="http://www.andreadams.com/assets/watermark%20files/ban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886032"/>
            <a:ext cx="2743200" cy="2815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Manor---Self-sufficient community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is self-sufficient?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 did they need to be self-sufficient?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Too dangerous to go outside of the protected area.</a:t>
            </a:r>
          </a:p>
          <a:p>
            <a:r>
              <a:rPr lang="en-US" dirty="0" smtClean="0"/>
              <a:t>Everything they required had to be on the  manor</a:t>
            </a:r>
            <a:endParaRPr lang="en-US" dirty="0"/>
          </a:p>
        </p:txBody>
      </p:sp>
      <p:pic>
        <p:nvPicPr>
          <p:cNvPr id="16386" name="Picture 2" descr="http://us.123rf.com/400wm/400/400/kakigori/kakigori1106/kakigori110600065/9827973-kid-celebrating-united-states-of-america-independence-day-wearing-a-uncle-sam-costume-and-holding-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971800"/>
            <a:ext cx="3390900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parts of a Manor?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0" y="4191000"/>
            <a:ext cx="8915400" cy="2438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15-30 families</a:t>
            </a:r>
          </a:p>
          <a:p>
            <a:r>
              <a:rPr lang="en-US" dirty="0" smtClean="0"/>
              <a:t>Serf’s cottages</a:t>
            </a:r>
          </a:p>
          <a:p>
            <a:r>
              <a:rPr lang="en-US" dirty="0" smtClean="0"/>
              <a:t>Lord’s castle or manor house</a:t>
            </a:r>
          </a:p>
          <a:p>
            <a:r>
              <a:rPr lang="en-US" dirty="0" smtClean="0"/>
              <a:t>Church</a:t>
            </a:r>
          </a:p>
          <a:p>
            <a:r>
              <a:rPr lang="en-US" dirty="0" smtClean="0"/>
              <a:t>Workshops</a:t>
            </a:r>
          </a:p>
          <a:p>
            <a:r>
              <a:rPr lang="en-US" dirty="0" smtClean="0"/>
              <a:t>Surrounding villages, fields, pastures and forests.</a:t>
            </a:r>
            <a:endParaRPr lang="en-US" dirty="0"/>
          </a:p>
        </p:txBody>
      </p:sp>
      <p:pic>
        <p:nvPicPr>
          <p:cNvPr id="17410" name="Picture 2" descr="http://ndominguez7841.edublogs.org/files/2012/10/wh06msc09hcu011ap-16eq73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143000"/>
            <a:ext cx="6438900" cy="3038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Goods and Services produced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5257800"/>
          </a:xfrm>
        </p:spPr>
        <p:txBody>
          <a:bodyPr/>
          <a:lstStyle/>
          <a:p>
            <a:r>
              <a:rPr lang="en-US" dirty="0" smtClean="0"/>
              <a:t>Serfs raised grain and other crops</a:t>
            </a:r>
          </a:p>
          <a:p>
            <a:r>
              <a:rPr lang="en-US" dirty="0" smtClean="0"/>
              <a:t>Carpenters and stone masons did the building and repairing</a:t>
            </a:r>
          </a:p>
          <a:p>
            <a:r>
              <a:rPr lang="en-US" dirty="0" smtClean="0"/>
              <a:t>Blacksmiths made the weapons and tools.</a:t>
            </a:r>
          </a:p>
          <a:p>
            <a:r>
              <a:rPr lang="en-US" dirty="0" smtClean="0"/>
              <a:t>Women spun thread into fabric</a:t>
            </a:r>
          </a:p>
          <a:p>
            <a:r>
              <a:rPr lang="en-US" dirty="0" smtClean="0"/>
              <a:t>Priests tended to religious needs</a:t>
            </a:r>
            <a:endParaRPr lang="en-US" dirty="0"/>
          </a:p>
        </p:txBody>
      </p:sp>
      <p:pic>
        <p:nvPicPr>
          <p:cNvPr id="1026" name="Picture 2" descr="http://0.tqn.com/d/dc/1/0/x/K/Blacksmi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0"/>
            <a:ext cx="4038600" cy="3362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5486400" cy="4724400"/>
          </a:xfrm>
        </p:spPr>
        <p:txBody>
          <a:bodyPr/>
          <a:lstStyle/>
          <a:p>
            <a:r>
              <a:rPr lang="en-US" dirty="0" smtClean="0"/>
              <a:t>Planting  the same crop in the fields caused the soil to lose its nutrients.</a:t>
            </a:r>
          </a:p>
          <a:p>
            <a:endParaRPr lang="en-US" dirty="0" smtClean="0"/>
          </a:p>
          <a:p>
            <a:r>
              <a:rPr lang="en-US" dirty="0" smtClean="0"/>
              <a:t>Three field system</a:t>
            </a:r>
          </a:p>
          <a:p>
            <a:r>
              <a:rPr lang="en-US" dirty="0" smtClean="0"/>
              <a:t>1/3 winter wheat</a:t>
            </a:r>
          </a:p>
          <a:p>
            <a:r>
              <a:rPr lang="en-US" dirty="0" smtClean="0"/>
              <a:t>1/3 oats and vegetables </a:t>
            </a:r>
          </a:p>
          <a:p>
            <a:r>
              <a:rPr lang="en-US" dirty="0" smtClean="0"/>
              <a:t>1/3 fallow ---unplanted</a:t>
            </a:r>
          </a:p>
          <a:p>
            <a:endParaRPr lang="en-US" dirty="0"/>
          </a:p>
        </p:txBody>
      </p:sp>
      <p:pic>
        <p:nvPicPr>
          <p:cNvPr id="19458" name="Picture 2" descr="http://tenthmedieval.files.wordpress.com/2012/11/threefields.jpg?w=5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3145" y="2743200"/>
            <a:ext cx="4680855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174</TotalTime>
  <Words>497</Words>
  <Application>Microsoft Office PowerPoint</Application>
  <PresentationFormat>On-screen Show (4:3)</PresentationFormat>
  <Paragraphs>96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Manorial System , serfs</vt:lpstr>
      <vt:lpstr>Objectives</vt:lpstr>
      <vt:lpstr>Key Terms</vt:lpstr>
      <vt:lpstr>Serf</vt:lpstr>
      <vt:lpstr>Manor</vt:lpstr>
      <vt:lpstr>Manor---Self-sufficient community</vt:lpstr>
      <vt:lpstr>What are the parts of a Manor?</vt:lpstr>
      <vt:lpstr>Goods and Services produced</vt:lpstr>
      <vt:lpstr>Farming Methods</vt:lpstr>
      <vt:lpstr>PowerPoint Presentation</vt:lpstr>
      <vt:lpstr>PowerPoint Presentation</vt:lpstr>
      <vt:lpstr>Life of a Serf</vt:lpstr>
      <vt:lpstr>PowerPoint Presentation</vt:lpstr>
      <vt:lpstr>Rights</vt:lpstr>
      <vt:lpstr>Living Conditions</vt:lpstr>
      <vt:lpstr>Diet</vt:lpstr>
      <vt:lpstr>And…</vt:lpstr>
      <vt:lpstr>Unquestioned order</vt:lpstr>
      <vt:lpstr>Objectives</vt:lpstr>
      <vt:lpstr>Key Terms</vt:lpstr>
      <vt:lpstr>Manorial System , serfs</vt:lpstr>
    </vt:vector>
  </TitlesOfParts>
  <Company>lwhs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Manorial System , serfs</dc:title>
  <dc:creator>lwhs</dc:creator>
  <cp:lastModifiedBy>LWHS</cp:lastModifiedBy>
  <cp:revision>25</cp:revision>
  <cp:lastPrinted>2014-01-23T12:36:54Z</cp:lastPrinted>
  <dcterms:created xsi:type="dcterms:W3CDTF">2013-01-17T19:48:42Z</dcterms:created>
  <dcterms:modified xsi:type="dcterms:W3CDTF">2014-01-23T13:17:37Z</dcterms:modified>
</cp:coreProperties>
</file>